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71" r:id="rId2"/>
    <p:sldId id="304" r:id="rId3"/>
    <p:sldId id="303" r:id="rId4"/>
    <p:sldId id="274" r:id="rId5"/>
    <p:sldId id="305" r:id="rId6"/>
    <p:sldId id="281" r:id="rId7"/>
    <p:sldId id="306" r:id="rId8"/>
    <p:sldId id="283" r:id="rId9"/>
    <p:sldId id="280" r:id="rId10"/>
    <p:sldId id="282" r:id="rId11"/>
    <p:sldId id="284" r:id="rId12"/>
    <p:sldId id="285" r:id="rId13"/>
    <p:sldId id="286" r:id="rId14"/>
    <p:sldId id="287" r:id="rId15"/>
    <p:sldId id="290" r:id="rId16"/>
    <p:sldId id="289" r:id="rId17"/>
    <p:sldId id="291" r:id="rId18"/>
    <p:sldId id="292" r:id="rId19"/>
    <p:sldId id="293" r:id="rId20"/>
    <p:sldId id="294" r:id="rId21"/>
    <p:sldId id="299" r:id="rId22"/>
    <p:sldId id="277" r:id="rId23"/>
    <p:sldId id="295" r:id="rId24"/>
    <p:sldId id="300" r:id="rId25"/>
    <p:sldId id="301" r:id="rId26"/>
    <p:sldId id="273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6CA9"/>
    <a:srgbClr val="97BFFD"/>
    <a:srgbClr val="0070C0"/>
    <a:srgbClr val="7030A0"/>
    <a:srgbClr val="FFD1C6"/>
    <a:srgbClr val="A9FFCE"/>
    <a:srgbClr val="CB8CFF"/>
    <a:srgbClr val="4F81BD"/>
    <a:srgbClr val="336BE4"/>
    <a:srgbClr val="5C8A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8" autoAdjust="0"/>
    <p:restoredTop sz="75699"/>
  </p:normalViewPr>
  <p:slideViewPr>
    <p:cSldViewPr snapToGrid="0" snapToObjects="1">
      <p:cViewPr varScale="1">
        <p:scale>
          <a:sx n="163" d="100"/>
          <a:sy n="163" d="100"/>
        </p:scale>
        <p:origin x="264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E36619-C765-FC49-A753-9068A1256D7C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BCD31B-8F0A-834E-A213-1BD9D771C319}">
      <dgm:prSet phldrT="[Text]" custT="1"/>
      <dgm:spPr/>
      <dgm:t>
        <a:bodyPr/>
        <a:lstStyle/>
        <a:p>
          <a:pPr algn="ctr"/>
          <a:r>
            <a:rPr lang="en-US" sz="1400" b="0" kern="1200" dirty="0">
              <a:solidFill>
                <a:schemeClr val="bg1"/>
              </a:solidFill>
              <a:latin typeface="+mn-lt"/>
            </a:rPr>
            <a:t>Single Node Cluster: A complete Kubernetes services viz</a:t>
          </a:r>
          <a:r>
            <a:rPr lang="en-US" sz="1400" b="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., </a:t>
          </a:r>
          <a:r>
            <a:rPr lang="en-US" sz="1400" b="0" kern="1200" dirty="0" err="1">
              <a:solidFill>
                <a:prstClr val="white"/>
              </a:solidFill>
              <a:latin typeface="Calibri"/>
              <a:ea typeface="+mn-ea"/>
              <a:cs typeface="+mn-cs"/>
            </a:rPr>
            <a:t>kube-apiserver</a:t>
          </a:r>
          <a:r>
            <a:rPr lang="en-US" sz="1400" b="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, </a:t>
          </a:r>
          <a:r>
            <a:rPr lang="en-US" sz="1400" b="0" kern="1200" dirty="0" err="1">
              <a:solidFill>
                <a:prstClr val="white"/>
              </a:solidFill>
              <a:latin typeface="Calibri"/>
              <a:ea typeface="+mn-ea"/>
              <a:cs typeface="+mn-cs"/>
            </a:rPr>
            <a:t>etcd</a:t>
          </a:r>
          <a:r>
            <a:rPr lang="en-US" sz="1400" b="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, </a:t>
          </a:r>
          <a:r>
            <a:rPr lang="en-US" sz="1400" b="0" kern="1200" dirty="0" err="1">
              <a:solidFill>
                <a:prstClr val="white"/>
              </a:solidFill>
              <a:latin typeface="Calibri"/>
              <a:ea typeface="+mn-ea"/>
              <a:cs typeface="+mn-cs"/>
            </a:rPr>
            <a:t>kube</a:t>
          </a:r>
          <a:r>
            <a:rPr lang="en-US" sz="1400" b="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-scheduler, </a:t>
          </a:r>
          <a:r>
            <a:rPr lang="en-US" sz="1400" b="0" kern="1200" dirty="0" err="1">
              <a:solidFill>
                <a:prstClr val="white"/>
              </a:solidFill>
              <a:latin typeface="Calibri"/>
              <a:ea typeface="+mn-ea"/>
              <a:cs typeface="+mn-cs"/>
            </a:rPr>
            <a:t>kube</a:t>
          </a:r>
          <a:r>
            <a:rPr lang="en-US" sz="1400" b="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-controller-manager running in a single instance of a machine</a:t>
          </a:r>
        </a:p>
      </dgm:t>
    </dgm:pt>
    <dgm:pt modelId="{734FC6F0-1596-C944-A8DC-25CDB6ACD61A}" type="parTrans" cxnId="{97434A56-2D1C-1948-8A82-D8A66662D1D4}">
      <dgm:prSet/>
      <dgm:spPr/>
      <dgm:t>
        <a:bodyPr/>
        <a:lstStyle/>
        <a:p>
          <a:endParaRPr lang="en-US"/>
        </a:p>
      </dgm:t>
    </dgm:pt>
    <dgm:pt modelId="{1ADF38C2-8541-5046-A1A3-8622C8435BC4}" type="sibTrans" cxnId="{97434A56-2D1C-1948-8A82-D8A66662D1D4}">
      <dgm:prSet/>
      <dgm:spPr/>
      <dgm:t>
        <a:bodyPr/>
        <a:lstStyle/>
        <a:p>
          <a:endParaRPr lang="en-US"/>
        </a:p>
      </dgm:t>
    </dgm:pt>
    <dgm:pt modelId="{EFAA3D5D-A101-FC47-8D44-1DCC1E1130A0}">
      <dgm:prSet phldrT="[Text]" custT="1"/>
      <dgm:spPr/>
      <dgm:t>
        <a:bodyPr/>
        <a:lstStyle/>
        <a:p>
          <a:pPr algn="ctr"/>
          <a:r>
            <a:rPr lang="en-US" sz="1400" b="0" dirty="0">
              <a:solidFill>
                <a:schemeClr val="bg1"/>
              </a:solidFill>
              <a:latin typeface="+mn-lt"/>
            </a:rPr>
            <a:t>Multi Node Cluster(HA): A Kubernetes cluster which has multiple worker nodes for workload scheduling, providing HA for the deployed service</a:t>
          </a:r>
        </a:p>
      </dgm:t>
    </dgm:pt>
    <dgm:pt modelId="{4DC8C14A-4B43-5A41-A900-592263BE1AF4}" type="parTrans" cxnId="{7758DB06-9EDA-F645-833F-8EFE2E0DFE0A}">
      <dgm:prSet/>
      <dgm:spPr/>
      <dgm:t>
        <a:bodyPr/>
        <a:lstStyle/>
        <a:p>
          <a:endParaRPr lang="en-US"/>
        </a:p>
      </dgm:t>
    </dgm:pt>
    <dgm:pt modelId="{AA50F80A-DC70-EC49-AFAC-7E3DD902FB32}" type="sibTrans" cxnId="{7758DB06-9EDA-F645-833F-8EFE2E0DFE0A}">
      <dgm:prSet/>
      <dgm:spPr/>
      <dgm:t>
        <a:bodyPr/>
        <a:lstStyle/>
        <a:p>
          <a:endParaRPr lang="en-US"/>
        </a:p>
      </dgm:t>
    </dgm:pt>
    <dgm:pt modelId="{BED06277-30FD-6E4E-B4B8-A0946C012346}">
      <dgm:prSet phldrT="[Text]" custT="1"/>
      <dgm:spPr/>
      <dgm:t>
        <a:bodyPr/>
        <a:lstStyle/>
        <a:p>
          <a:pPr algn="ctr"/>
          <a:r>
            <a:rPr lang="en-US" sz="1400" b="0" dirty="0">
              <a:solidFill>
                <a:schemeClr val="bg1"/>
              </a:solidFill>
              <a:latin typeface="-apple-system"/>
            </a:rPr>
            <a:t>HA Control-Plane Cluster: A Kubernetes cluster with multiple worker nodes for deployed workload HA and multiple control-plane node for the Kubernetes cluster HA itself</a:t>
          </a:r>
          <a:endParaRPr lang="en-US" sz="1400" b="0" dirty="0">
            <a:solidFill>
              <a:schemeClr val="bg1"/>
            </a:solidFill>
          </a:endParaRPr>
        </a:p>
      </dgm:t>
    </dgm:pt>
    <dgm:pt modelId="{2EF80C7D-9E32-B04E-8CE3-A524E7F64566}" type="parTrans" cxnId="{A55CA1C2-BD70-B743-9161-2A0375AA4B1B}">
      <dgm:prSet/>
      <dgm:spPr/>
      <dgm:t>
        <a:bodyPr/>
        <a:lstStyle/>
        <a:p>
          <a:endParaRPr lang="en-US"/>
        </a:p>
      </dgm:t>
    </dgm:pt>
    <dgm:pt modelId="{D9E92593-60D5-0C45-95E8-DECF637A1C37}" type="sibTrans" cxnId="{A55CA1C2-BD70-B743-9161-2A0375AA4B1B}">
      <dgm:prSet/>
      <dgm:spPr/>
      <dgm:t>
        <a:bodyPr/>
        <a:lstStyle/>
        <a:p>
          <a:endParaRPr lang="en-US"/>
        </a:p>
      </dgm:t>
    </dgm:pt>
    <dgm:pt modelId="{C66385DF-157A-034E-BEA9-BD27F62C0800}" type="pres">
      <dgm:prSet presAssocID="{2FE36619-C765-FC49-A753-9068A1256D7C}" presName="linear" presStyleCnt="0">
        <dgm:presLayoutVars>
          <dgm:dir/>
          <dgm:animLvl val="lvl"/>
          <dgm:resizeHandles val="exact"/>
        </dgm:presLayoutVars>
      </dgm:prSet>
      <dgm:spPr/>
    </dgm:pt>
    <dgm:pt modelId="{B83FC837-34F1-9A48-A235-1533A47EB752}" type="pres">
      <dgm:prSet presAssocID="{A0BCD31B-8F0A-834E-A213-1BD9D771C319}" presName="parentLin" presStyleCnt="0"/>
      <dgm:spPr/>
    </dgm:pt>
    <dgm:pt modelId="{40FCF4ED-E2D2-4F4D-AB65-9459A38EA02D}" type="pres">
      <dgm:prSet presAssocID="{A0BCD31B-8F0A-834E-A213-1BD9D771C319}" presName="parentLeftMargin" presStyleLbl="node1" presStyleIdx="0" presStyleCnt="3"/>
      <dgm:spPr/>
    </dgm:pt>
    <dgm:pt modelId="{1C421267-1892-6145-9859-58F473CB399A}" type="pres">
      <dgm:prSet presAssocID="{A0BCD31B-8F0A-834E-A213-1BD9D771C319}" presName="parentText" presStyleLbl="node1" presStyleIdx="0" presStyleCnt="3" custScaleX="122696" custScaleY="193598" custLinFactNeighborX="-2866" custLinFactNeighborY="-21827">
        <dgm:presLayoutVars>
          <dgm:chMax val="0"/>
          <dgm:bulletEnabled val="1"/>
        </dgm:presLayoutVars>
      </dgm:prSet>
      <dgm:spPr/>
    </dgm:pt>
    <dgm:pt modelId="{441DC582-DAAA-1F47-875F-7C2F5BF3F5E6}" type="pres">
      <dgm:prSet presAssocID="{A0BCD31B-8F0A-834E-A213-1BD9D771C319}" presName="negativeSpace" presStyleCnt="0"/>
      <dgm:spPr/>
    </dgm:pt>
    <dgm:pt modelId="{044A2428-D47D-D445-BDA3-4002F8ACA9D6}" type="pres">
      <dgm:prSet presAssocID="{A0BCD31B-8F0A-834E-A213-1BD9D771C319}" presName="childText" presStyleLbl="conFgAcc1" presStyleIdx="0" presStyleCnt="3" custScaleX="99004" custScaleY="181429" custLinFactY="-54673" custLinFactNeighborX="695" custLinFactNeighborY="-100000">
        <dgm:presLayoutVars>
          <dgm:bulletEnabled val="1"/>
        </dgm:presLayoutVars>
      </dgm:prSet>
      <dgm:spPr>
        <a:ln w="38100">
          <a:solidFill>
            <a:srgbClr val="4F81BD"/>
          </a:solidFill>
        </a:ln>
      </dgm:spPr>
    </dgm:pt>
    <dgm:pt modelId="{265A9DDA-03F0-E748-92E0-375CA253D881}" type="pres">
      <dgm:prSet presAssocID="{1ADF38C2-8541-5046-A1A3-8622C8435BC4}" presName="spaceBetweenRectangles" presStyleCnt="0"/>
      <dgm:spPr/>
    </dgm:pt>
    <dgm:pt modelId="{2E802EEC-A615-B74B-97B4-043EEB682B6D}" type="pres">
      <dgm:prSet presAssocID="{EFAA3D5D-A101-FC47-8D44-1DCC1E1130A0}" presName="parentLin" presStyleCnt="0"/>
      <dgm:spPr/>
    </dgm:pt>
    <dgm:pt modelId="{D05DF056-A63E-8449-A987-479D3CA0E308}" type="pres">
      <dgm:prSet presAssocID="{EFAA3D5D-A101-FC47-8D44-1DCC1E1130A0}" presName="parentLeftMargin" presStyleLbl="node1" presStyleIdx="0" presStyleCnt="3"/>
      <dgm:spPr/>
    </dgm:pt>
    <dgm:pt modelId="{67057CD2-0CA0-F74A-ACA9-1B54BD5D4639}" type="pres">
      <dgm:prSet presAssocID="{EFAA3D5D-A101-FC47-8D44-1DCC1E1130A0}" presName="parentText" presStyleLbl="node1" presStyleIdx="1" presStyleCnt="3" custScaleX="122696" custScaleY="193598" custLinFactNeighborX="-84" custLinFactNeighborY="36858">
        <dgm:presLayoutVars>
          <dgm:chMax val="0"/>
          <dgm:bulletEnabled val="1"/>
        </dgm:presLayoutVars>
      </dgm:prSet>
      <dgm:spPr/>
    </dgm:pt>
    <dgm:pt modelId="{1AB52820-7933-7C48-9B91-B1BACE69ED0A}" type="pres">
      <dgm:prSet presAssocID="{EFAA3D5D-A101-FC47-8D44-1DCC1E1130A0}" presName="negativeSpace" presStyleCnt="0"/>
      <dgm:spPr/>
    </dgm:pt>
    <dgm:pt modelId="{EBA1F604-C82A-2C4A-8AA7-1B4FDF7AA315}" type="pres">
      <dgm:prSet presAssocID="{EFAA3D5D-A101-FC47-8D44-1DCC1E1130A0}" presName="childText" presStyleLbl="conFgAcc1" presStyleIdx="1" presStyleCnt="3" custScaleX="99004" custScaleY="181429" custLinFactY="-2541" custLinFactNeighborX="695" custLinFactNeighborY="-100000">
        <dgm:presLayoutVars>
          <dgm:bulletEnabled val="1"/>
        </dgm:presLayoutVars>
      </dgm:prSet>
      <dgm:spPr>
        <a:ln w="34925">
          <a:solidFill>
            <a:srgbClr val="4F81BD"/>
          </a:solidFill>
        </a:ln>
      </dgm:spPr>
    </dgm:pt>
    <dgm:pt modelId="{68CC2CD3-147B-274E-A4B7-9A079F97887A}" type="pres">
      <dgm:prSet presAssocID="{AA50F80A-DC70-EC49-AFAC-7E3DD902FB32}" presName="spaceBetweenRectangles" presStyleCnt="0"/>
      <dgm:spPr/>
    </dgm:pt>
    <dgm:pt modelId="{0BFB6F4C-297D-6F46-A5B6-ED54B5808F70}" type="pres">
      <dgm:prSet presAssocID="{BED06277-30FD-6E4E-B4B8-A0946C012346}" presName="parentLin" presStyleCnt="0"/>
      <dgm:spPr/>
    </dgm:pt>
    <dgm:pt modelId="{05501340-45A1-B043-BA6F-66DF718724DA}" type="pres">
      <dgm:prSet presAssocID="{BED06277-30FD-6E4E-B4B8-A0946C012346}" presName="parentLeftMargin" presStyleLbl="node1" presStyleIdx="1" presStyleCnt="3"/>
      <dgm:spPr/>
    </dgm:pt>
    <dgm:pt modelId="{06ED3072-1BE4-5742-BB64-FB02970D0A7B}" type="pres">
      <dgm:prSet presAssocID="{BED06277-30FD-6E4E-B4B8-A0946C012346}" presName="parentText" presStyleLbl="node1" presStyleIdx="2" presStyleCnt="3" custScaleX="122696" custScaleY="193598" custLinFactNeighborX="-2866" custLinFactNeighborY="83786">
        <dgm:presLayoutVars>
          <dgm:chMax val="0"/>
          <dgm:bulletEnabled val="1"/>
        </dgm:presLayoutVars>
      </dgm:prSet>
      <dgm:spPr/>
    </dgm:pt>
    <dgm:pt modelId="{7D0198D7-6386-CD46-A228-269BED84BFDC}" type="pres">
      <dgm:prSet presAssocID="{BED06277-30FD-6E4E-B4B8-A0946C012346}" presName="negativeSpace" presStyleCnt="0"/>
      <dgm:spPr/>
    </dgm:pt>
    <dgm:pt modelId="{35ECB91F-D656-F44F-9543-973E8BDDF668}" type="pres">
      <dgm:prSet presAssocID="{BED06277-30FD-6E4E-B4B8-A0946C012346}" presName="childText" presStyleLbl="conFgAcc1" presStyleIdx="2" presStyleCnt="3" custScaleX="99004" custScaleY="181429" custLinFactNeighborX="556" custLinFactNeighborY="33622">
        <dgm:presLayoutVars>
          <dgm:bulletEnabled val="1"/>
        </dgm:presLayoutVars>
      </dgm:prSet>
      <dgm:spPr>
        <a:ln w="38100">
          <a:solidFill>
            <a:srgbClr val="4F81BD"/>
          </a:solidFill>
        </a:ln>
      </dgm:spPr>
    </dgm:pt>
  </dgm:ptLst>
  <dgm:cxnLst>
    <dgm:cxn modelId="{7758DB06-9EDA-F645-833F-8EFE2E0DFE0A}" srcId="{2FE36619-C765-FC49-A753-9068A1256D7C}" destId="{EFAA3D5D-A101-FC47-8D44-1DCC1E1130A0}" srcOrd="1" destOrd="0" parTransId="{4DC8C14A-4B43-5A41-A900-592263BE1AF4}" sibTransId="{AA50F80A-DC70-EC49-AFAC-7E3DD902FB32}"/>
    <dgm:cxn modelId="{0FA39E0C-8968-1048-97C4-FE7BC99FECCF}" type="presOf" srcId="{A0BCD31B-8F0A-834E-A213-1BD9D771C319}" destId="{1C421267-1892-6145-9859-58F473CB399A}" srcOrd="1" destOrd="0" presId="urn:microsoft.com/office/officeart/2005/8/layout/list1"/>
    <dgm:cxn modelId="{EF7A6113-62F5-8C48-ABA9-0B2439EDF0DC}" type="presOf" srcId="{BED06277-30FD-6E4E-B4B8-A0946C012346}" destId="{06ED3072-1BE4-5742-BB64-FB02970D0A7B}" srcOrd="1" destOrd="0" presId="urn:microsoft.com/office/officeart/2005/8/layout/list1"/>
    <dgm:cxn modelId="{AD78C215-A6ED-EE47-B04F-1B58A7CA9B1A}" type="presOf" srcId="{2FE36619-C765-FC49-A753-9068A1256D7C}" destId="{C66385DF-157A-034E-BEA9-BD27F62C0800}" srcOrd="0" destOrd="0" presId="urn:microsoft.com/office/officeart/2005/8/layout/list1"/>
    <dgm:cxn modelId="{23845A32-E305-4441-B020-34C14D045396}" type="presOf" srcId="{BED06277-30FD-6E4E-B4B8-A0946C012346}" destId="{05501340-45A1-B043-BA6F-66DF718724DA}" srcOrd="0" destOrd="0" presId="urn:microsoft.com/office/officeart/2005/8/layout/list1"/>
    <dgm:cxn modelId="{97434A56-2D1C-1948-8A82-D8A66662D1D4}" srcId="{2FE36619-C765-FC49-A753-9068A1256D7C}" destId="{A0BCD31B-8F0A-834E-A213-1BD9D771C319}" srcOrd="0" destOrd="0" parTransId="{734FC6F0-1596-C944-A8DC-25CDB6ACD61A}" sibTransId="{1ADF38C2-8541-5046-A1A3-8622C8435BC4}"/>
    <dgm:cxn modelId="{0B75F366-B7C1-4043-B1CE-9F52260283EA}" type="presOf" srcId="{EFAA3D5D-A101-FC47-8D44-1DCC1E1130A0}" destId="{67057CD2-0CA0-F74A-ACA9-1B54BD5D4639}" srcOrd="1" destOrd="0" presId="urn:microsoft.com/office/officeart/2005/8/layout/list1"/>
    <dgm:cxn modelId="{770D7E6F-1B40-BE42-830C-CBF629ED92C5}" type="presOf" srcId="{A0BCD31B-8F0A-834E-A213-1BD9D771C319}" destId="{40FCF4ED-E2D2-4F4D-AB65-9459A38EA02D}" srcOrd="0" destOrd="0" presId="urn:microsoft.com/office/officeart/2005/8/layout/list1"/>
    <dgm:cxn modelId="{617BDD78-43CA-0C45-9FC0-65BDD1293363}" type="presOf" srcId="{EFAA3D5D-A101-FC47-8D44-1DCC1E1130A0}" destId="{D05DF056-A63E-8449-A987-479D3CA0E308}" srcOrd="0" destOrd="0" presId="urn:microsoft.com/office/officeart/2005/8/layout/list1"/>
    <dgm:cxn modelId="{A55CA1C2-BD70-B743-9161-2A0375AA4B1B}" srcId="{2FE36619-C765-FC49-A753-9068A1256D7C}" destId="{BED06277-30FD-6E4E-B4B8-A0946C012346}" srcOrd="2" destOrd="0" parTransId="{2EF80C7D-9E32-B04E-8CE3-A524E7F64566}" sibTransId="{D9E92593-60D5-0C45-95E8-DECF637A1C37}"/>
    <dgm:cxn modelId="{F153C63C-5198-7146-945C-D0B7F7F6CFE3}" type="presParOf" srcId="{C66385DF-157A-034E-BEA9-BD27F62C0800}" destId="{B83FC837-34F1-9A48-A235-1533A47EB752}" srcOrd="0" destOrd="0" presId="urn:microsoft.com/office/officeart/2005/8/layout/list1"/>
    <dgm:cxn modelId="{326820C9-6097-4640-AE83-009C15A5CC9B}" type="presParOf" srcId="{B83FC837-34F1-9A48-A235-1533A47EB752}" destId="{40FCF4ED-E2D2-4F4D-AB65-9459A38EA02D}" srcOrd="0" destOrd="0" presId="urn:microsoft.com/office/officeart/2005/8/layout/list1"/>
    <dgm:cxn modelId="{2EC282E3-D267-E744-A381-E251E9D74FEE}" type="presParOf" srcId="{B83FC837-34F1-9A48-A235-1533A47EB752}" destId="{1C421267-1892-6145-9859-58F473CB399A}" srcOrd="1" destOrd="0" presId="urn:microsoft.com/office/officeart/2005/8/layout/list1"/>
    <dgm:cxn modelId="{17D28CF5-3064-F143-B129-17D6F046E7EC}" type="presParOf" srcId="{C66385DF-157A-034E-BEA9-BD27F62C0800}" destId="{441DC582-DAAA-1F47-875F-7C2F5BF3F5E6}" srcOrd="1" destOrd="0" presId="urn:microsoft.com/office/officeart/2005/8/layout/list1"/>
    <dgm:cxn modelId="{C221306D-62F2-3944-B739-D88D7F03D304}" type="presParOf" srcId="{C66385DF-157A-034E-BEA9-BD27F62C0800}" destId="{044A2428-D47D-D445-BDA3-4002F8ACA9D6}" srcOrd="2" destOrd="0" presId="urn:microsoft.com/office/officeart/2005/8/layout/list1"/>
    <dgm:cxn modelId="{8CD0D127-8730-0849-BADE-BB02325C7C9B}" type="presParOf" srcId="{C66385DF-157A-034E-BEA9-BD27F62C0800}" destId="{265A9DDA-03F0-E748-92E0-375CA253D881}" srcOrd="3" destOrd="0" presId="urn:microsoft.com/office/officeart/2005/8/layout/list1"/>
    <dgm:cxn modelId="{E6104612-E7EA-6541-961C-BE78EF23CEF3}" type="presParOf" srcId="{C66385DF-157A-034E-BEA9-BD27F62C0800}" destId="{2E802EEC-A615-B74B-97B4-043EEB682B6D}" srcOrd="4" destOrd="0" presId="urn:microsoft.com/office/officeart/2005/8/layout/list1"/>
    <dgm:cxn modelId="{A65C2C5C-CAEC-B54B-9B2D-4830C1533851}" type="presParOf" srcId="{2E802EEC-A615-B74B-97B4-043EEB682B6D}" destId="{D05DF056-A63E-8449-A987-479D3CA0E308}" srcOrd="0" destOrd="0" presId="urn:microsoft.com/office/officeart/2005/8/layout/list1"/>
    <dgm:cxn modelId="{ACB17E9A-AA41-4D40-A2CC-7DBBD11B2C0C}" type="presParOf" srcId="{2E802EEC-A615-B74B-97B4-043EEB682B6D}" destId="{67057CD2-0CA0-F74A-ACA9-1B54BD5D4639}" srcOrd="1" destOrd="0" presId="urn:microsoft.com/office/officeart/2005/8/layout/list1"/>
    <dgm:cxn modelId="{8868C116-E0BB-BC4C-9214-C512CFAA5391}" type="presParOf" srcId="{C66385DF-157A-034E-BEA9-BD27F62C0800}" destId="{1AB52820-7933-7C48-9B91-B1BACE69ED0A}" srcOrd="5" destOrd="0" presId="urn:microsoft.com/office/officeart/2005/8/layout/list1"/>
    <dgm:cxn modelId="{81EDA488-F62D-7E4B-85A4-4D787823081D}" type="presParOf" srcId="{C66385DF-157A-034E-BEA9-BD27F62C0800}" destId="{EBA1F604-C82A-2C4A-8AA7-1B4FDF7AA315}" srcOrd="6" destOrd="0" presId="urn:microsoft.com/office/officeart/2005/8/layout/list1"/>
    <dgm:cxn modelId="{A4B1AD11-4F92-4E49-A046-641C6152D2FA}" type="presParOf" srcId="{C66385DF-157A-034E-BEA9-BD27F62C0800}" destId="{68CC2CD3-147B-274E-A4B7-9A079F97887A}" srcOrd="7" destOrd="0" presId="urn:microsoft.com/office/officeart/2005/8/layout/list1"/>
    <dgm:cxn modelId="{8BE8B17E-385C-054E-BF39-1949958648FC}" type="presParOf" srcId="{C66385DF-157A-034E-BEA9-BD27F62C0800}" destId="{0BFB6F4C-297D-6F46-A5B6-ED54B5808F70}" srcOrd="8" destOrd="0" presId="urn:microsoft.com/office/officeart/2005/8/layout/list1"/>
    <dgm:cxn modelId="{9BFE3B02-3D79-EB4F-833C-F7A28E6D4ACA}" type="presParOf" srcId="{0BFB6F4C-297D-6F46-A5B6-ED54B5808F70}" destId="{05501340-45A1-B043-BA6F-66DF718724DA}" srcOrd="0" destOrd="0" presId="urn:microsoft.com/office/officeart/2005/8/layout/list1"/>
    <dgm:cxn modelId="{6FC070B5-E399-474F-ACDA-580B173A4C0A}" type="presParOf" srcId="{0BFB6F4C-297D-6F46-A5B6-ED54B5808F70}" destId="{06ED3072-1BE4-5742-BB64-FB02970D0A7B}" srcOrd="1" destOrd="0" presId="urn:microsoft.com/office/officeart/2005/8/layout/list1"/>
    <dgm:cxn modelId="{8124E538-900A-174F-B45B-3918ABCFF37A}" type="presParOf" srcId="{C66385DF-157A-034E-BEA9-BD27F62C0800}" destId="{7D0198D7-6386-CD46-A228-269BED84BFDC}" srcOrd="9" destOrd="0" presId="urn:microsoft.com/office/officeart/2005/8/layout/list1"/>
    <dgm:cxn modelId="{28040770-3384-404B-A2D5-9F2C4BCF458E}" type="presParOf" srcId="{C66385DF-157A-034E-BEA9-BD27F62C0800}" destId="{35ECB91F-D656-F44F-9543-973E8BDDF66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57EF5C-B908-904D-9485-4866EEAE26CA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290AAD-4151-FE42-B450-FE6A4EA0262F}">
      <dgm:prSet phldrT="[Text]"/>
      <dgm:spPr>
        <a:solidFill>
          <a:srgbClr val="5B94DD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enables HA</a:t>
          </a:r>
        </a:p>
      </dgm:t>
    </dgm:pt>
    <dgm:pt modelId="{9EBBAB44-868D-3043-A476-07612C09ECE3}" type="parTrans" cxnId="{59B57892-6298-0F4F-A19F-9258F53A96E4}">
      <dgm:prSet/>
      <dgm:spPr/>
      <dgm:t>
        <a:bodyPr/>
        <a:lstStyle/>
        <a:p>
          <a:endParaRPr lang="en-US"/>
        </a:p>
      </dgm:t>
    </dgm:pt>
    <dgm:pt modelId="{83ED092E-B773-0941-92A2-66EA09F24963}" type="sibTrans" cxnId="{59B57892-6298-0F4F-A19F-9258F53A96E4}">
      <dgm:prSet/>
      <dgm:spPr/>
      <dgm:t>
        <a:bodyPr/>
        <a:lstStyle/>
        <a:p>
          <a:endParaRPr lang="en-US"/>
        </a:p>
      </dgm:t>
    </dgm:pt>
    <dgm:pt modelId="{6DB4F04F-8AE0-9D47-83EF-39FB5876F984}">
      <dgm:prSet phldrT="[Text]"/>
      <dgm:spPr>
        <a:solidFill>
          <a:srgbClr val="5B94DD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creates join token</a:t>
          </a:r>
        </a:p>
      </dgm:t>
    </dgm:pt>
    <dgm:pt modelId="{CE76D81F-B32F-0148-A0F9-E9309472FEA5}" type="parTrans" cxnId="{E3CA8CF5-8365-5A49-89D6-690046CF19EF}">
      <dgm:prSet/>
      <dgm:spPr/>
      <dgm:t>
        <a:bodyPr/>
        <a:lstStyle/>
        <a:p>
          <a:endParaRPr lang="en-US"/>
        </a:p>
      </dgm:t>
    </dgm:pt>
    <dgm:pt modelId="{07692D84-0669-3C4A-B58A-D52FFD041EF2}" type="sibTrans" cxnId="{E3CA8CF5-8365-5A49-89D6-690046CF19EF}">
      <dgm:prSet/>
      <dgm:spPr/>
      <dgm:t>
        <a:bodyPr/>
        <a:lstStyle/>
        <a:p>
          <a:endParaRPr lang="en-US"/>
        </a:p>
      </dgm:t>
    </dgm:pt>
    <dgm:pt modelId="{D76B211C-6AB2-E14C-9DB2-65984E101221}">
      <dgm:prSet phldrT="[Text]"/>
      <dgm:spPr>
        <a:solidFill>
          <a:srgbClr val="5B94DD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adds the node to the cluster</a:t>
          </a:r>
        </a:p>
      </dgm:t>
    </dgm:pt>
    <dgm:pt modelId="{9B6A4C0D-6D27-2F43-BA93-28464C8AD561}" type="parTrans" cxnId="{770C6149-6C79-C045-B8FF-62CA1B8BBEDD}">
      <dgm:prSet/>
      <dgm:spPr/>
      <dgm:t>
        <a:bodyPr/>
        <a:lstStyle/>
        <a:p>
          <a:endParaRPr lang="en-US"/>
        </a:p>
      </dgm:t>
    </dgm:pt>
    <dgm:pt modelId="{E3E4A7DF-4710-0845-B644-B0B61D1DC326}" type="sibTrans" cxnId="{770C6149-6C79-C045-B8FF-62CA1B8BBEDD}">
      <dgm:prSet/>
      <dgm:spPr/>
      <dgm:t>
        <a:bodyPr/>
        <a:lstStyle/>
        <a:p>
          <a:endParaRPr lang="en-US"/>
        </a:p>
      </dgm:t>
    </dgm:pt>
    <dgm:pt modelId="{AF42FAFC-54D2-9F41-8B1B-4AB6C94FB2A0}" type="pres">
      <dgm:prSet presAssocID="{8957EF5C-B908-904D-9485-4866EEAE26CA}" presName="outerComposite" presStyleCnt="0">
        <dgm:presLayoutVars>
          <dgm:chMax val="5"/>
          <dgm:dir/>
          <dgm:resizeHandles val="exact"/>
        </dgm:presLayoutVars>
      </dgm:prSet>
      <dgm:spPr/>
    </dgm:pt>
    <dgm:pt modelId="{A0A1164B-272A-6D41-8C77-CC686530E77B}" type="pres">
      <dgm:prSet presAssocID="{8957EF5C-B908-904D-9485-4866EEAE26CA}" presName="dummyMaxCanvas" presStyleCnt="0">
        <dgm:presLayoutVars/>
      </dgm:prSet>
      <dgm:spPr/>
    </dgm:pt>
    <dgm:pt modelId="{20564571-4705-DA45-9DB0-847026A81482}" type="pres">
      <dgm:prSet presAssocID="{8957EF5C-B908-904D-9485-4866EEAE26CA}" presName="ThreeNodes_1" presStyleLbl="node1" presStyleIdx="0" presStyleCnt="3">
        <dgm:presLayoutVars>
          <dgm:bulletEnabled val="1"/>
        </dgm:presLayoutVars>
      </dgm:prSet>
      <dgm:spPr/>
    </dgm:pt>
    <dgm:pt modelId="{53E8151D-62DC-7B49-ABE5-E9132C95DD46}" type="pres">
      <dgm:prSet presAssocID="{8957EF5C-B908-904D-9485-4866EEAE26CA}" presName="ThreeNodes_2" presStyleLbl="node1" presStyleIdx="1" presStyleCnt="3">
        <dgm:presLayoutVars>
          <dgm:bulletEnabled val="1"/>
        </dgm:presLayoutVars>
      </dgm:prSet>
      <dgm:spPr/>
    </dgm:pt>
    <dgm:pt modelId="{7E64FCC3-805E-6248-AFEF-3F602C559884}" type="pres">
      <dgm:prSet presAssocID="{8957EF5C-B908-904D-9485-4866EEAE26CA}" presName="ThreeNodes_3" presStyleLbl="node1" presStyleIdx="2" presStyleCnt="3">
        <dgm:presLayoutVars>
          <dgm:bulletEnabled val="1"/>
        </dgm:presLayoutVars>
      </dgm:prSet>
      <dgm:spPr/>
    </dgm:pt>
    <dgm:pt modelId="{A2DEEB08-1CFC-204B-892F-6F7798701354}" type="pres">
      <dgm:prSet presAssocID="{8957EF5C-B908-904D-9485-4866EEAE26CA}" presName="ThreeConn_1-2" presStyleLbl="fgAccFollowNode1" presStyleIdx="0" presStyleCnt="2">
        <dgm:presLayoutVars>
          <dgm:bulletEnabled val="1"/>
        </dgm:presLayoutVars>
      </dgm:prSet>
      <dgm:spPr/>
    </dgm:pt>
    <dgm:pt modelId="{67D13B19-BA93-0B4B-B986-4E11C28CC2CD}" type="pres">
      <dgm:prSet presAssocID="{8957EF5C-B908-904D-9485-4866EEAE26CA}" presName="ThreeConn_2-3" presStyleLbl="fgAccFollowNode1" presStyleIdx="1" presStyleCnt="2">
        <dgm:presLayoutVars>
          <dgm:bulletEnabled val="1"/>
        </dgm:presLayoutVars>
      </dgm:prSet>
      <dgm:spPr/>
    </dgm:pt>
    <dgm:pt modelId="{AD272992-2891-7D40-8786-186D32CE4BA9}" type="pres">
      <dgm:prSet presAssocID="{8957EF5C-B908-904D-9485-4866EEAE26CA}" presName="ThreeNodes_1_text" presStyleLbl="node1" presStyleIdx="2" presStyleCnt="3">
        <dgm:presLayoutVars>
          <dgm:bulletEnabled val="1"/>
        </dgm:presLayoutVars>
      </dgm:prSet>
      <dgm:spPr/>
    </dgm:pt>
    <dgm:pt modelId="{F5386437-D8D0-EC41-98DF-59438B7CA539}" type="pres">
      <dgm:prSet presAssocID="{8957EF5C-B908-904D-9485-4866EEAE26CA}" presName="ThreeNodes_2_text" presStyleLbl="node1" presStyleIdx="2" presStyleCnt="3">
        <dgm:presLayoutVars>
          <dgm:bulletEnabled val="1"/>
        </dgm:presLayoutVars>
      </dgm:prSet>
      <dgm:spPr/>
    </dgm:pt>
    <dgm:pt modelId="{8029AC14-0981-E346-B73B-39EB5DD92857}" type="pres">
      <dgm:prSet presAssocID="{8957EF5C-B908-904D-9485-4866EEAE26CA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03D180B-C360-1641-BF01-73BCB74C711A}" type="presOf" srcId="{6DB4F04F-8AE0-9D47-83EF-39FB5876F984}" destId="{F5386437-D8D0-EC41-98DF-59438B7CA539}" srcOrd="1" destOrd="0" presId="urn:microsoft.com/office/officeart/2005/8/layout/vProcess5"/>
    <dgm:cxn modelId="{770C6149-6C79-C045-B8FF-62CA1B8BBEDD}" srcId="{8957EF5C-B908-904D-9485-4866EEAE26CA}" destId="{D76B211C-6AB2-E14C-9DB2-65984E101221}" srcOrd="2" destOrd="0" parTransId="{9B6A4C0D-6D27-2F43-BA93-28464C8AD561}" sibTransId="{E3E4A7DF-4710-0845-B644-B0B61D1DC326}"/>
    <dgm:cxn modelId="{2B95176F-856C-8247-8750-CCD4434C0836}" type="presOf" srcId="{07692D84-0669-3C4A-B58A-D52FFD041EF2}" destId="{67D13B19-BA93-0B4B-B986-4E11C28CC2CD}" srcOrd="0" destOrd="0" presId="urn:microsoft.com/office/officeart/2005/8/layout/vProcess5"/>
    <dgm:cxn modelId="{C59F1D7F-F462-3B48-BE50-DC663CC892D6}" type="presOf" srcId="{C7290AAD-4151-FE42-B450-FE6A4EA0262F}" destId="{20564571-4705-DA45-9DB0-847026A81482}" srcOrd="0" destOrd="0" presId="urn:microsoft.com/office/officeart/2005/8/layout/vProcess5"/>
    <dgm:cxn modelId="{347B0586-469B-AE49-AFD1-544D42F33305}" type="presOf" srcId="{D76B211C-6AB2-E14C-9DB2-65984E101221}" destId="{7E64FCC3-805E-6248-AFEF-3F602C559884}" srcOrd="0" destOrd="0" presId="urn:microsoft.com/office/officeart/2005/8/layout/vProcess5"/>
    <dgm:cxn modelId="{59B57892-6298-0F4F-A19F-9258F53A96E4}" srcId="{8957EF5C-B908-904D-9485-4866EEAE26CA}" destId="{C7290AAD-4151-FE42-B450-FE6A4EA0262F}" srcOrd="0" destOrd="0" parTransId="{9EBBAB44-868D-3043-A476-07612C09ECE3}" sibTransId="{83ED092E-B773-0941-92A2-66EA09F24963}"/>
    <dgm:cxn modelId="{3578D295-F99F-534D-AA19-C9CB1BB1B78E}" type="presOf" srcId="{C7290AAD-4151-FE42-B450-FE6A4EA0262F}" destId="{AD272992-2891-7D40-8786-186D32CE4BA9}" srcOrd="1" destOrd="0" presId="urn:microsoft.com/office/officeart/2005/8/layout/vProcess5"/>
    <dgm:cxn modelId="{E2C82ABA-76FD-4B4D-8428-B5F2CF60F84B}" type="presOf" srcId="{6DB4F04F-8AE0-9D47-83EF-39FB5876F984}" destId="{53E8151D-62DC-7B49-ABE5-E9132C95DD46}" srcOrd="0" destOrd="0" presId="urn:microsoft.com/office/officeart/2005/8/layout/vProcess5"/>
    <dgm:cxn modelId="{76D105D4-F1CA-4244-BC92-818AA865BE64}" type="presOf" srcId="{8957EF5C-B908-904D-9485-4866EEAE26CA}" destId="{AF42FAFC-54D2-9F41-8B1B-4AB6C94FB2A0}" srcOrd="0" destOrd="0" presId="urn:microsoft.com/office/officeart/2005/8/layout/vProcess5"/>
    <dgm:cxn modelId="{0A0121E0-E122-7E46-8757-39F309F64AF4}" type="presOf" srcId="{D76B211C-6AB2-E14C-9DB2-65984E101221}" destId="{8029AC14-0981-E346-B73B-39EB5DD92857}" srcOrd="1" destOrd="0" presId="urn:microsoft.com/office/officeart/2005/8/layout/vProcess5"/>
    <dgm:cxn modelId="{E3CA8CF5-8365-5A49-89D6-690046CF19EF}" srcId="{8957EF5C-B908-904D-9485-4866EEAE26CA}" destId="{6DB4F04F-8AE0-9D47-83EF-39FB5876F984}" srcOrd="1" destOrd="0" parTransId="{CE76D81F-B32F-0148-A0F9-E9309472FEA5}" sibTransId="{07692D84-0669-3C4A-B58A-D52FFD041EF2}"/>
    <dgm:cxn modelId="{6F7B8AF8-CBD2-AE44-9EF2-FC0C70B1B9AD}" type="presOf" srcId="{83ED092E-B773-0941-92A2-66EA09F24963}" destId="{A2DEEB08-1CFC-204B-892F-6F7798701354}" srcOrd="0" destOrd="0" presId="urn:microsoft.com/office/officeart/2005/8/layout/vProcess5"/>
    <dgm:cxn modelId="{F38CA99B-0293-BD4C-9F20-93D37E57AD10}" type="presParOf" srcId="{AF42FAFC-54D2-9F41-8B1B-4AB6C94FB2A0}" destId="{A0A1164B-272A-6D41-8C77-CC686530E77B}" srcOrd="0" destOrd="0" presId="urn:microsoft.com/office/officeart/2005/8/layout/vProcess5"/>
    <dgm:cxn modelId="{C4CE64F5-1107-664A-A6E9-15A977339B2D}" type="presParOf" srcId="{AF42FAFC-54D2-9F41-8B1B-4AB6C94FB2A0}" destId="{20564571-4705-DA45-9DB0-847026A81482}" srcOrd="1" destOrd="0" presId="urn:microsoft.com/office/officeart/2005/8/layout/vProcess5"/>
    <dgm:cxn modelId="{D08319FE-3345-684F-BEFE-3BECEE5905C5}" type="presParOf" srcId="{AF42FAFC-54D2-9F41-8B1B-4AB6C94FB2A0}" destId="{53E8151D-62DC-7B49-ABE5-E9132C95DD46}" srcOrd="2" destOrd="0" presId="urn:microsoft.com/office/officeart/2005/8/layout/vProcess5"/>
    <dgm:cxn modelId="{088205A5-0AFC-A64C-9D49-4ACB93DE2247}" type="presParOf" srcId="{AF42FAFC-54D2-9F41-8B1B-4AB6C94FB2A0}" destId="{7E64FCC3-805E-6248-AFEF-3F602C559884}" srcOrd="3" destOrd="0" presId="urn:microsoft.com/office/officeart/2005/8/layout/vProcess5"/>
    <dgm:cxn modelId="{70EA683C-8A76-5443-8B7C-010E4579D6ED}" type="presParOf" srcId="{AF42FAFC-54D2-9F41-8B1B-4AB6C94FB2A0}" destId="{A2DEEB08-1CFC-204B-892F-6F7798701354}" srcOrd="4" destOrd="0" presId="urn:microsoft.com/office/officeart/2005/8/layout/vProcess5"/>
    <dgm:cxn modelId="{42AB1A43-61BF-7748-99FE-0C98E10FF5BE}" type="presParOf" srcId="{AF42FAFC-54D2-9F41-8B1B-4AB6C94FB2A0}" destId="{67D13B19-BA93-0B4B-B986-4E11C28CC2CD}" srcOrd="5" destOrd="0" presId="urn:microsoft.com/office/officeart/2005/8/layout/vProcess5"/>
    <dgm:cxn modelId="{597762C6-BF74-4C4F-99FB-AD4B6CFEFA05}" type="presParOf" srcId="{AF42FAFC-54D2-9F41-8B1B-4AB6C94FB2A0}" destId="{AD272992-2891-7D40-8786-186D32CE4BA9}" srcOrd="6" destOrd="0" presId="urn:microsoft.com/office/officeart/2005/8/layout/vProcess5"/>
    <dgm:cxn modelId="{CFAA3861-15F9-E34C-AAB8-27F35DA799F0}" type="presParOf" srcId="{AF42FAFC-54D2-9F41-8B1B-4AB6C94FB2A0}" destId="{F5386437-D8D0-EC41-98DF-59438B7CA539}" srcOrd="7" destOrd="0" presId="urn:microsoft.com/office/officeart/2005/8/layout/vProcess5"/>
    <dgm:cxn modelId="{282A9D70-C7C2-4F42-8E69-11AC695DB4FF}" type="presParOf" srcId="{AF42FAFC-54D2-9F41-8B1B-4AB6C94FB2A0}" destId="{8029AC14-0981-E346-B73B-39EB5DD92857}" srcOrd="8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E36619-C765-FC49-A753-9068A1256D7C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BCD31B-8F0A-834E-A213-1BD9D771C319}">
      <dgm:prSet phldrT="[Text]" custT="1"/>
      <dgm:spPr/>
      <dgm:t>
        <a:bodyPr/>
        <a:lstStyle/>
        <a:p>
          <a:pPr algn="ctr"/>
          <a:r>
            <a:rPr lang="en-US" sz="1400" b="1" dirty="0">
              <a:solidFill>
                <a:schemeClr val="bg1"/>
              </a:solidFill>
              <a:latin typeface="+mn-lt"/>
            </a:rPr>
            <a:t>Virtual Cluster: A complete Kubernetes Cluster spun up inside an existing Kubernetes Cluster</a:t>
          </a:r>
        </a:p>
      </dgm:t>
    </dgm:pt>
    <dgm:pt modelId="{734FC6F0-1596-C944-A8DC-25CDB6ACD61A}" type="parTrans" cxnId="{97434A56-2D1C-1948-8A82-D8A66662D1D4}">
      <dgm:prSet/>
      <dgm:spPr/>
      <dgm:t>
        <a:bodyPr/>
        <a:lstStyle/>
        <a:p>
          <a:endParaRPr lang="en-US"/>
        </a:p>
      </dgm:t>
    </dgm:pt>
    <dgm:pt modelId="{1ADF38C2-8541-5046-A1A3-8622C8435BC4}" type="sibTrans" cxnId="{97434A56-2D1C-1948-8A82-D8A66662D1D4}">
      <dgm:prSet/>
      <dgm:spPr/>
      <dgm:t>
        <a:bodyPr/>
        <a:lstStyle/>
        <a:p>
          <a:endParaRPr lang="en-US"/>
        </a:p>
      </dgm:t>
    </dgm:pt>
    <dgm:pt modelId="{EFAA3D5D-A101-FC47-8D44-1DCC1E1130A0}">
      <dgm:prSet phldrT="[Text]" custT="1"/>
      <dgm:spPr/>
      <dgm:t>
        <a:bodyPr/>
        <a:lstStyle/>
        <a:p>
          <a:pPr algn="ctr"/>
          <a:r>
            <a:rPr lang="en-US" sz="1400" b="1" dirty="0">
              <a:solidFill>
                <a:schemeClr val="bg1"/>
              </a:solidFill>
              <a:latin typeface="+mn-lt"/>
            </a:rPr>
            <a:t>Host Cluster: An actual Kubernetes Cluster that hosts the virtual </a:t>
          </a:r>
          <a:r>
            <a:rPr lang="en-US" sz="1400" b="1" dirty="0" err="1">
              <a:solidFill>
                <a:schemeClr val="bg1"/>
              </a:solidFill>
              <a:latin typeface="+mn-lt"/>
            </a:rPr>
            <a:t>kubernetes</a:t>
          </a:r>
          <a:r>
            <a:rPr lang="en-US" sz="1400" b="1" dirty="0">
              <a:solidFill>
                <a:schemeClr val="bg1"/>
              </a:solidFill>
              <a:latin typeface="+mn-lt"/>
            </a:rPr>
            <a:t> clusters</a:t>
          </a:r>
        </a:p>
      </dgm:t>
    </dgm:pt>
    <dgm:pt modelId="{4DC8C14A-4B43-5A41-A900-592263BE1AF4}" type="parTrans" cxnId="{7758DB06-9EDA-F645-833F-8EFE2E0DFE0A}">
      <dgm:prSet/>
      <dgm:spPr/>
      <dgm:t>
        <a:bodyPr/>
        <a:lstStyle/>
        <a:p>
          <a:endParaRPr lang="en-US"/>
        </a:p>
      </dgm:t>
    </dgm:pt>
    <dgm:pt modelId="{AA50F80A-DC70-EC49-AFAC-7E3DD902FB32}" type="sibTrans" cxnId="{7758DB06-9EDA-F645-833F-8EFE2E0DFE0A}">
      <dgm:prSet/>
      <dgm:spPr/>
      <dgm:t>
        <a:bodyPr/>
        <a:lstStyle/>
        <a:p>
          <a:endParaRPr lang="en-US"/>
        </a:p>
      </dgm:t>
    </dgm:pt>
    <dgm:pt modelId="{BED06277-30FD-6E4E-B4B8-A0946C012346}">
      <dgm:prSet phldrT="[Text]" custT="1"/>
      <dgm:spPr/>
      <dgm:t>
        <a:bodyPr/>
        <a:lstStyle/>
        <a:p>
          <a:pPr algn="ctr"/>
          <a:r>
            <a:rPr lang="en-US" sz="1400" b="1" dirty="0">
              <a:solidFill>
                <a:schemeClr val="bg1"/>
              </a:solidFill>
              <a:latin typeface="-apple-system"/>
            </a:rPr>
            <a:t>Self Servicing K8s Cluster: A developer can login and create their own Kubernetes Cluster on demand</a:t>
          </a:r>
          <a:endParaRPr lang="en-US" sz="1400" b="1" dirty="0">
            <a:solidFill>
              <a:schemeClr val="bg1"/>
            </a:solidFill>
          </a:endParaRPr>
        </a:p>
      </dgm:t>
    </dgm:pt>
    <dgm:pt modelId="{2EF80C7D-9E32-B04E-8CE3-A524E7F64566}" type="parTrans" cxnId="{A55CA1C2-BD70-B743-9161-2A0375AA4B1B}">
      <dgm:prSet/>
      <dgm:spPr/>
      <dgm:t>
        <a:bodyPr/>
        <a:lstStyle/>
        <a:p>
          <a:endParaRPr lang="en-US"/>
        </a:p>
      </dgm:t>
    </dgm:pt>
    <dgm:pt modelId="{D9E92593-60D5-0C45-95E8-DECF637A1C37}" type="sibTrans" cxnId="{A55CA1C2-BD70-B743-9161-2A0375AA4B1B}">
      <dgm:prSet/>
      <dgm:spPr/>
      <dgm:t>
        <a:bodyPr/>
        <a:lstStyle/>
        <a:p>
          <a:endParaRPr lang="en-US"/>
        </a:p>
      </dgm:t>
    </dgm:pt>
    <dgm:pt modelId="{C66385DF-157A-034E-BEA9-BD27F62C0800}" type="pres">
      <dgm:prSet presAssocID="{2FE36619-C765-FC49-A753-9068A1256D7C}" presName="linear" presStyleCnt="0">
        <dgm:presLayoutVars>
          <dgm:dir/>
          <dgm:animLvl val="lvl"/>
          <dgm:resizeHandles val="exact"/>
        </dgm:presLayoutVars>
      </dgm:prSet>
      <dgm:spPr/>
    </dgm:pt>
    <dgm:pt modelId="{B83FC837-34F1-9A48-A235-1533A47EB752}" type="pres">
      <dgm:prSet presAssocID="{A0BCD31B-8F0A-834E-A213-1BD9D771C319}" presName="parentLin" presStyleCnt="0"/>
      <dgm:spPr/>
    </dgm:pt>
    <dgm:pt modelId="{40FCF4ED-E2D2-4F4D-AB65-9459A38EA02D}" type="pres">
      <dgm:prSet presAssocID="{A0BCD31B-8F0A-834E-A213-1BD9D771C319}" presName="parentLeftMargin" presStyleLbl="node1" presStyleIdx="0" presStyleCnt="3"/>
      <dgm:spPr/>
    </dgm:pt>
    <dgm:pt modelId="{1C421267-1892-6145-9859-58F473CB399A}" type="pres">
      <dgm:prSet presAssocID="{A0BCD31B-8F0A-834E-A213-1BD9D771C319}" presName="parentText" presStyleLbl="node1" presStyleIdx="0" presStyleCnt="3" custScaleX="122696" custScaleY="193598" custLinFactNeighborX="-2866" custLinFactNeighborY="-21827">
        <dgm:presLayoutVars>
          <dgm:chMax val="0"/>
          <dgm:bulletEnabled val="1"/>
        </dgm:presLayoutVars>
      </dgm:prSet>
      <dgm:spPr/>
    </dgm:pt>
    <dgm:pt modelId="{441DC582-DAAA-1F47-875F-7C2F5BF3F5E6}" type="pres">
      <dgm:prSet presAssocID="{A0BCD31B-8F0A-834E-A213-1BD9D771C319}" presName="negativeSpace" presStyleCnt="0"/>
      <dgm:spPr/>
    </dgm:pt>
    <dgm:pt modelId="{044A2428-D47D-D445-BDA3-4002F8ACA9D6}" type="pres">
      <dgm:prSet presAssocID="{A0BCD31B-8F0A-834E-A213-1BD9D771C319}" presName="childText" presStyleLbl="conFgAcc1" presStyleIdx="0" presStyleCnt="3" custScaleX="99004" custScaleY="181429" custLinFactY="-54673" custLinFactNeighborX="695" custLinFactNeighborY="-100000">
        <dgm:presLayoutVars>
          <dgm:bulletEnabled val="1"/>
        </dgm:presLayoutVars>
      </dgm:prSet>
      <dgm:spPr>
        <a:ln w="38100">
          <a:solidFill>
            <a:srgbClr val="4F81BD"/>
          </a:solidFill>
        </a:ln>
      </dgm:spPr>
    </dgm:pt>
    <dgm:pt modelId="{265A9DDA-03F0-E748-92E0-375CA253D881}" type="pres">
      <dgm:prSet presAssocID="{1ADF38C2-8541-5046-A1A3-8622C8435BC4}" presName="spaceBetweenRectangles" presStyleCnt="0"/>
      <dgm:spPr/>
    </dgm:pt>
    <dgm:pt modelId="{2E802EEC-A615-B74B-97B4-043EEB682B6D}" type="pres">
      <dgm:prSet presAssocID="{EFAA3D5D-A101-FC47-8D44-1DCC1E1130A0}" presName="parentLin" presStyleCnt="0"/>
      <dgm:spPr/>
    </dgm:pt>
    <dgm:pt modelId="{D05DF056-A63E-8449-A987-479D3CA0E308}" type="pres">
      <dgm:prSet presAssocID="{EFAA3D5D-A101-FC47-8D44-1DCC1E1130A0}" presName="parentLeftMargin" presStyleLbl="node1" presStyleIdx="0" presStyleCnt="3"/>
      <dgm:spPr/>
    </dgm:pt>
    <dgm:pt modelId="{67057CD2-0CA0-F74A-ACA9-1B54BD5D4639}" type="pres">
      <dgm:prSet presAssocID="{EFAA3D5D-A101-FC47-8D44-1DCC1E1130A0}" presName="parentText" presStyleLbl="node1" presStyleIdx="1" presStyleCnt="3" custScaleX="122696" custScaleY="193598" custLinFactNeighborX="-84" custLinFactNeighborY="36858">
        <dgm:presLayoutVars>
          <dgm:chMax val="0"/>
          <dgm:bulletEnabled val="1"/>
        </dgm:presLayoutVars>
      </dgm:prSet>
      <dgm:spPr/>
    </dgm:pt>
    <dgm:pt modelId="{1AB52820-7933-7C48-9B91-B1BACE69ED0A}" type="pres">
      <dgm:prSet presAssocID="{EFAA3D5D-A101-FC47-8D44-1DCC1E1130A0}" presName="negativeSpace" presStyleCnt="0"/>
      <dgm:spPr/>
    </dgm:pt>
    <dgm:pt modelId="{EBA1F604-C82A-2C4A-8AA7-1B4FDF7AA315}" type="pres">
      <dgm:prSet presAssocID="{EFAA3D5D-A101-FC47-8D44-1DCC1E1130A0}" presName="childText" presStyleLbl="conFgAcc1" presStyleIdx="1" presStyleCnt="3" custScaleX="99004" custScaleY="181429" custLinFactY="-2541" custLinFactNeighborX="695" custLinFactNeighborY="-100000">
        <dgm:presLayoutVars>
          <dgm:bulletEnabled val="1"/>
        </dgm:presLayoutVars>
      </dgm:prSet>
      <dgm:spPr>
        <a:ln w="34925">
          <a:solidFill>
            <a:srgbClr val="4F81BD"/>
          </a:solidFill>
        </a:ln>
      </dgm:spPr>
    </dgm:pt>
    <dgm:pt modelId="{68CC2CD3-147B-274E-A4B7-9A079F97887A}" type="pres">
      <dgm:prSet presAssocID="{AA50F80A-DC70-EC49-AFAC-7E3DD902FB32}" presName="spaceBetweenRectangles" presStyleCnt="0"/>
      <dgm:spPr/>
    </dgm:pt>
    <dgm:pt modelId="{0BFB6F4C-297D-6F46-A5B6-ED54B5808F70}" type="pres">
      <dgm:prSet presAssocID="{BED06277-30FD-6E4E-B4B8-A0946C012346}" presName="parentLin" presStyleCnt="0"/>
      <dgm:spPr/>
    </dgm:pt>
    <dgm:pt modelId="{05501340-45A1-B043-BA6F-66DF718724DA}" type="pres">
      <dgm:prSet presAssocID="{BED06277-30FD-6E4E-B4B8-A0946C012346}" presName="parentLeftMargin" presStyleLbl="node1" presStyleIdx="1" presStyleCnt="3"/>
      <dgm:spPr/>
    </dgm:pt>
    <dgm:pt modelId="{06ED3072-1BE4-5742-BB64-FB02970D0A7B}" type="pres">
      <dgm:prSet presAssocID="{BED06277-30FD-6E4E-B4B8-A0946C012346}" presName="parentText" presStyleLbl="node1" presStyleIdx="2" presStyleCnt="3" custScaleX="122696" custScaleY="193598" custLinFactNeighborX="-2866" custLinFactNeighborY="83786">
        <dgm:presLayoutVars>
          <dgm:chMax val="0"/>
          <dgm:bulletEnabled val="1"/>
        </dgm:presLayoutVars>
      </dgm:prSet>
      <dgm:spPr/>
    </dgm:pt>
    <dgm:pt modelId="{7D0198D7-6386-CD46-A228-269BED84BFDC}" type="pres">
      <dgm:prSet presAssocID="{BED06277-30FD-6E4E-B4B8-A0946C012346}" presName="negativeSpace" presStyleCnt="0"/>
      <dgm:spPr/>
    </dgm:pt>
    <dgm:pt modelId="{35ECB91F-D656-F44F-9543-973E8BDDF668}" type="pres">
      <dgm:prSet presAssocID="{BED06277-30FD-6E4E-B4B8-A0946C012346}" presName="childText" presStyleLbl="conFgAcc1" presStyleIdx="2" presStyleCnt="3" custScaleX="99004" custScaleY="181429" custLinFactNeighborX="556" custLinFactNeighborY="33622">
        <dgm:presLayoutVars>
          <dgm:bulletEnabled val="1"/>
        </dgm:presLayoutVars>
      </dgm:prSet>
      <dgm:spPr>
        <a:ln w="38100">
          <a:solidFill>
            <a:srgbClr val="4F81BD"/>
          </a:solidFill>
        </a:ln>
      </dgm:spPr>
    </dgm:pt>
  </dgm:ptLst>
  <dgm:cxnLst>
    <dgm:cxn modelId="{7758DB06-9EDA-F645-833F-8EFE2E0DFE0A}" srcId="{2FE36619-C765-FC49-A753-9068A1256D7C}" destId="{EFAA3D5D-A101-FC47-8D44-1DCC1E1130A0}" srcOrd="1" destOrd="0" parTransId="{4DC8C14A-4B43-5A41-A900-592263BE1AF4}" sibTransId="{AA50F80A-DC70-EC49-AFAC-7E3DD902FB32}"/>
    <dgm:cxn modelId="{0FA39E0C-8968-1048-97C4-FE7BC99FECCF}" type="presOf" srcId="{A0BCD31B-8F0A-834E-A213-1BD9D771C319}" destId="{1C421267-1892-6145-9859-58F473CB399A}" srcOrd="1" destOrd="0" presId="urn:microsoft.com/office/officeart/2005/8/layout/list1"/>
    <dgm:cxn modelId="{EF7A6113-62F5-8C48-ABA9-0B2439EDF0DC}" type="presOf" srcId="{BED06277-30FD-6E4E-B4B8-A0946C012346}" destId="{06ED3072-1BE4-5742-BB64-FB02970D0A7B}" srcOrd="1" destOrd="0" presId="urn:microsoft.com/office/officeart/2005/8/layout/list1"/>
    <dgm:cxn modelId="{AD78C215-A6ED-EE47-B04F-1B58A7CA9B1A}" type="presOf" srcId="{2FE36619-C765-FC49-A753-9068A1256D7C}" destId="{C66385DF-157A-034E-BEA9-BD27F62C0800}" srcOrd="0" destOrd="0" presId="urn:microsoft.com/office/officeart/2005/8/layout/list1"/>
    <dgm:cxn modelId="{23845A32-E305-4441-B020-34C14D045396}" type="presOf" srcId="{BED06277-30FD-6E4E-B4B8-A0946C012346}" destId="{05501340-45A1-B043-BA6F-66DF718724DA}" srcOrd="0" destOrd="0" presId="urn:microsoft.com/office/officeart/2005/8/layout/list1"/>
    <dgm:cxn modelId="{97434A56-2D1C-1948-8A82-D8A66662D1D4}" srcId="{2FE36619-C765-FC49-A753-9068A1256D7C}" destId="{A0BCD31B-8F0A-834E-A213-1BD9D771C319}" srcOrd="0" destOrd="0" parTransId="{734FC6F0-1596-C944-A8DC-25CDB6ACD61A}" sibTransId="{1ADF38C2-8541-5046-A1A3-8622C8435BC4}"/>
    <dgm:cxn modelId="{0B75F366-B7C1-4043-B1CE-9F52260283EA}" type="presOf" srcId="{EFAA3D5D-A101-FC47-8D44-1DCC1E1130A0}" destId="{67057CD2-0CA0-F74A-ACA9-1B54BD5D4639}" srcOrd="1" destOrd="0" presId="urn:microsoft.com/office/officeart/2005/8/layout/list1"/>
    <dgm:cxn modelId="{770D7E6F-1B40-BE42-830C-CBF629ED92C5}" type="presOf" srcId="{A0BCD31B-8F0A-834E-A213-1BD9D771C319}" destId="{40FCF4ED-E2D2-4F4D-AB65-9459A38EA02D}" srcOrd="0" destOrd="0" presId="urn:microsoft.com/office/officeart/2005/8/layout/list1"/>
    <dgm:cxn modelId="{617BDD78-43CA-0C45-9FC0-65BDD1293363}" type="presOf" srcId="{EFAA3D5D-A101-FC47-8D44-1DCC1E1130A0}" destId="{D05DF056-A63E-8449-A987-479D3CA0E308}" srcOrd="0" destOrd="0" presId="urn:microsoft.com/office/officeart/2005/8/layout/list1"/>
    <dgm:cxn modelId="{A55CA1C2-BD70-B743-9161-2A0375AA4B1B}" srcId="{2FE36619-C765-FC49-A753-9068A1256D7C}" destId="{BED06277-30FD-6E4E-B4B8-A0946C012346}" srcOrd="2" destOrd="0" parTransId="{2EF80C7D-9E32-B04E-8CE3-A524E7F64566}" sibTransId="{D9E92593-60D5-0C45-95E8-DECF637A1C37}"/>
    <dgm:cxn modelId="{F153C63C-5198-7146-945C-D0B7F7F6CFE3}" type="presParOf" srcId="{C66385DF-157A-034E-BEA9-BD27F62C0800}" destId="{B83FC837-34F1-9A48-A235-1533A47EB752}" srcOrd="0" destOrd="0" presId="urn:microsoft.com/office/officeart/2005/8/layout/list1"/>
    <dgm:cxn modelId="{326820C9-6097-4640-AE83-009C15A5CC9B}" type="presParOf" srcId="{B83FC837-34F1-9A48-A235-1533A47EB752}" destId="{40FCF4ED-E2D2-4F4D-AB65-9459A38EA02D}" srcOrd="0" destOrd="0" presId="urn:microsoft.com/office/officeart/2005/8/layout/list1"/>
    <dgm:cxn modelId="{2EC282E3-D267-E744-A381-E251E9D74FEE}" type="presParOf" srcId="{B83FC837-34F1-9A48-A235-1533A47EB752}" destId="{1C421267-1892-6145-9859-58F473CB399A}" srcOrd="1" destOrd="0" presId="urn:microsoft.com/office/officeart/2005/8/layout/list1"/>
    <dgm:cxn modelId="{17D28CF5-3064-F143-B129-17D6F046E7EC}" type="presParOf" srcId="{C66385DF-157A-034E-BEA9-BD27F62C0800}" destId="{441DC582-DAAA-1F47-875F-7C2F5BF3F5E6}" srcOrd="1" destOrd="0" presId="urn:microsoft.com/office/officeart/2005/8/layout/list1"/>
    <dgm:cxn modelId="{C221306D-62F2-3944-B739-D88D7F03D304}" type="presParOf" srcId="{C66385DF-157A-034E-BEA9-BD27F62C0800}" destId="{044A2428-D47D-D445-BDA3-4002F8ACA9D6}" srcOrd="2" destOrd="0" presId="urn:microsoft.com/office/officeart/2005/8/layout/list1"/>
    <dgm:cxn modelId="{8CD0D127-8730-0849-BADE-BB02325C7C9B}" type="presParOf" srcId="{C66385DF-157A-034E-BEA9-BD27F62C0800}" destId="{265A9DDA-03F0-E748-92E0-375CA253D881}" srcOrd="3" destOrd="0" presId="urn:microsoft.com/office/officeart/2005/8/layout/list1"/>
    <dgm:cxn modelId="{E6104612-E7EA-6541-961C-BE78EF23CEF3}" type="presParOf" srcId="{C66385DF-157A-034E-BEA9-BD27F62C0800}" destId="{2E802EEC-A615-B74B-97B4-043EEB682B6D}" srcOrd="4" destOrd="0" presId="urn:microsoft.com/office/officeart/2005/8/layout/list1"/>
    <dgm:cxn modelId="{A65C2C5C-CAEC-B54B-9B2D-4830C1533851}" type="presParOf" srcId="{2E802EEC-A615-B74B-97B4-043EEB682B6D}" destId="{D05DF056-A63E-8449-A987-479D3CA0E308}" srcOrd="0" destOrd="0" presId="urn:microsoft.com/office/officeart/2005/8/layout/list1"/>
    <dgm:cxn modelId="{ACB17E9A-AA41-4D40-A2CC-7DBBD11B2C0C}" type="presParOf" srcId="{2E802EEC-A615-B74B-97B4-043EEB682B6D}" destId="{67057CD2-0CA0-F74A-ACA9-1B54BD5D4639}" srcOrd="1" destOrd="0" presId="urn:microsoft.com/office/officeart/2005/8/layout/list1"/>
    <dgm:cxn modelId="{8868C116-E0BB-BC4C-9214-C512CFAA5391}" type="presParOf" srcId="{C66385DF-157A-034E-BEA9-BD27F62C0800}" destId="{1AB52820-7933-7C48-9B91-B1BACE69ED0A}" srcOrd="5" destOrd="0" presId="urn:microsoft.com/office/officeart/2005/8/layout/list1"/>
    <dgm:cxn modelId="{81EDA488-F62D-7E4B-85A4-4D787823081D}" type="presParOf" srcId="{C66385DF-157A-034E-BEA9-BD27F62C0800}" destId="{EBA1F604-C82A-2C4A-8AA7-1B4FDF7AA315}" srcOrd="6" destOrd="0" presId="urn:microsoft.com/office/officeart/2005/8/layout/list1"/>
    <dgm:cxn modelId="{A4B1AD11-4F92-4E49-A046-641C6152D2FA}" type="presParOf" srcId="{C66385DF-157A-034E-BEA9-BD27F62C0800}" destId="{68CC2CD3-147B-274E-A4B7-9A079F97887A}" srcOrd="7" destOrd="0" presId="urn:microsoft.com/office/officeart/2005/8/layout/list1"/>
    <dgm:cxn modelId="{8BE8B17E-385C-054E-BF39-1949958648FC}" type="presParOf" srcId="{C66385DF-157A-034E-BEA9-BD27F62C0800}" destId="{0BFB6F4C-297D-6F46-A5B6-ED54B5808F70}" srcOrd="8" destOrd="0" presId="urn:microsoft.com/office/officeart/2005/8/layout/list1"/>
    <dgm:cxn modelId="{9BFE3B02-3D79-EB4F-833C-F7A28E6D4ACA}" type="presParOf" srcId="{0BFB6F4C-297D-6F46-A5B6-ED54B5808F70}" destId="{05501340-45A1-B043-BA6F-66DF718724DA}" srcOrd="0" destOrd="0" presId="urn:microsoft.com/office/officeart/2005/8/layout/list1"/>
    <dgm:cxn modelId="{6FC070B5-E399-474F-ACDA-580B173A4C0A}" type="presParOf" srcId="{0BFB6F4C-297D-6F46-A5B6-ED54B5808F70}" destId="{06ED3072-1BE4-5742-BB64-FB02970D0A7B}" srcOrd="1" destOrd="0" presId="urn:microsoft.com/office/officeart/2005/8/layout/list1"/>
    <dgm:cxn modelId="{8124E538-900A-174F-B45B-3918ABCFF37A}" type="presParOf" srcId="{C66385DF-157A-034E-BEA9-BD27F62C0800}" destId="{7D0198D7-6386-CD46-A228-269BED84BFDC}" srcOrd="9" destOrd="0" presId="urn:microsoft.com/office/officeart/2005/8/layout/list1"/>
    <dgm:cxn modelId="{28040770-3384-404B-A2D5-9F2C4BCF458E}" type="presParOf" srcId="{C66385DF-157A-034E-BEA9-BD27F62C0800}" destId="{35ECB91F-D656-F44F-9543-973E8BDDF66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A2428-D47D-D445-BDA3-4002F8ACA9D6}">
      <dsp:nvSpPr>
        <dsp:cNvPr id="0" name=""/>
        <dsp:cNvSpPr/>
      </dsp:nvSpPr>
      <dsp:spPr>
        <a:xfrm>
          <a:off x="48142" y="366276"/>
          <a:ext cx="6857988" cy="5943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4F81B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21267-1892-6145-9859-58F473CB399A}">
      <dsp:nvSpPr>
        <dsp:cNvPr id="0" name=""/>
        <dsp:cNvSpPr/>
      </dsp:nvSpPr>
      <dsp:spPr>
        <a:xfrm>
          <a:off x="336094" y="0"/>
          <a:ext cx="5943580" cy="7429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276" tIns="0" rIns="183276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bg1"/>
              </a:solidFill>
              <a:latin typeface="+mn-lt"/>
            </a:rPr>
            <a:t>Single Node Cluster: A complete Kubernetes services viz</a:t>
          </a:r>
          <a:r>
            <a:rPr lang="en-US" sz="1400" b="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., </a:t>
          </a:r>
          <a:r>
            <a:rPr lang="en-US" sz="1400" b="0" kern="1200" dirty="0" err="1">
              <a:solidFill>
                <a:prstClr val="white"/>
              </a:solidFill>
              <a:latin typeface="Calibri"/>
              <a:ea typeface="+mn-ea"/>
              <a:cs typeface="+mn-cs"/>
            </a:rPr>
            <a:t>kube-apiserver</a:t>
          </a:r>
          <a:r>
            <a:rPr lang="en-US" sz="1400" b="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, </a:t>
          </a:r>
          <a:r>
            <a:rPr lang="en-US" sz="1400" b="0" kern="1200" dirty="0" err="1">
              <a:solidFill>
                <a:prstClr val="white"/>
              </a:solidFill>
              <a:latin typeface="Calibri"/>
              <a:ea typeface="+mn-ea"/>
              <a:cs typeface="+mn-cs"/>
            </a:rPr>
            <a:t>etcd</a:t>
          </a:r>
          <a:r>
            <a:rPr lang="en-US" sz="1400" b="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, </a:t>
          </a:r>
          <a:r>
            <a:rPr lang="en-US" sz="1400" b="0" kern="1200" dirty="0" err="1">
              <a:solidFill>
                <a:prstClr val="white"/>
              </a:solidFill>
              <a:latin typeface="Calibri"/>
              <a:ea typeface="+mn-ea"/>
              <a:cs typeface="+mn-cs"/>
            </a:rPr>
            <a:t>kube</a:t>
          </a:r>
          <a:r>
            <a:rPr lang="en-US" sz="1400" b="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-scheduler, </a:t>
          </a:r>
          <a:r>
            <a:rPr lang="en-US" sz="1400" b="0" kern="1200" dirty="0" err="1">
              <a:solidFill>
                <a:prstClr val="white"/>
              </a:solidFill>
              <a:latin typeface="Calibri"/>
              <a:ea typeface="+mn-ea"/>
              <a:cs typeface="+mn-cs"/>
            </a:rPr>
            <a:t>kube</a:t>
          </a:r>
          <a:r>
            <a:rPr lang="en-US" sz="1400" b="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-controller-manager running in a single instance of a machine</a:t>
          </a:r>
        </a:p>
      </dsp:txBody>
      <dsp:txXfrm>
        <a:off x="372362" y="36268"/>
        <a:ext cx="5871044" cy="670415"/>
      </dsp:txXfrm>
    </dsp:sp>
    <dsp:sp modelId="{EBA1F604-C82A-2C4A-8AA7-1B4FDF7AA315}">
      <dsp:nvSpPr>
        <dsp:cNvPr id="0" name=""/>
        <dsp:cNvSpPr/>
      </dsp:nvSpPr>
      <dsp:spPr>
        <a:xfrm>
          <a:off x="48142" y="1752694"/>
          <a:ext cx="6857988" cy="5943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ctr">
          <a:solidFill>
            <a:srgbClr val="4F81B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57CD2-0CA0-F74A-ACA9-1B54BD5D4639}">
      <dsp:nvSpPr>
        <dsp:cNvPr id="0" name=""/>
        <dsp:cNvSpPr/>
      </dsp:nvSpPr>
      <dsp:spPr>
        <a:xfrm>
          <a:off x="345720" y="1421593"/>
          <a:ext cx="5943580" cy="7429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276" tIns="0" rIns="183276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bg1"/>
              </a:solidFill>
              <a:latin typeface="+mn-lt"/>
            </a:rPr>
            <a:t>Multi Node Cluster(HA): A Kubernetes cluster which has multiple worker nodes for workload scheduling, providing HA for the deployed service</a:t>
          </a:r>
        </a:p>
      </dsp:txBody>
      <dsp:txXfrm>
        <a:off x="381988" y="1457861"/>
        <a:ext cx="5871044" cy="670415"/>
      </dsp:txXfrm>
    </dsp:sp>
    <dsp:sp modelId="{35ECB91F-D656-F44F-9543-973E8BDDF668}">
      <dsp:nvSpPr>
        <dsp:cNvPr id="0" name=""/>
        <dsp:cNvSpPr/>
      </dsp:nvSpPr>
      <dsp:spPr>
        <a:xfrm>
          <a:off x="38514" y="3111365"/>
          <a:ext cx="6857988" cy="5943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4F81B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ED3072-1BE4-5742-BB64-FB02970D0A7B}">
      <dsp:nvSpPr>
        <dsp:cNvPr id="0" name=""/>
        <dsp:cNvSpPr/>
      </dsp:nvSpPr>
      <dsp:spPr>
        <a:xfrm>
          <a:off x="336094" y="2817317"/>
          <a:ext cx="5943580" cy="7429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276" tIns="0" rIns="183276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bg1"/>
              </a:solidFill>
              <a:latin typeface="-apple-system"/>
            </a:rPr>
            <a:t>HA Control-Plane Cluster: A Kubernetes cluster with multiple worker nodes for deployed workload HA and multiple control-plane node for the Kubernetes cluster HA itself</a:t>
          </a:r>
          <a:endParaRPr lang="en-US" sz="1400" b="0" kern="1200" dirty="0">
            <a:solidFill>
              <a:schemeClr val="bg1"/>
            </a:solidFill>
          </a:endParaRPr>
        </a:p>
      </dsp:txBody>
      <dsp:txXfrm>
        <a:off x="372362" y="2853585"/>
        <a:ext cx="5871044" cy="6704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64571-4705-DA45-9DB0-847026A81482}">
      <dsp:nvSpPr>
        <dsp:cNvPr id="0" name=""/>
        <dsp:cNvSpPr/>
      </dsp:nvSpPr>
      <dsp:spPr>
        <a:xfrm>
          <a:off x="0" y="0"/>
          <a:ext cx="2506780" cy="429471"/>
        </a:xfrm>
        <a:prstGeom prst="roundRect">
          <a:avLst>
            <a:gd name="adj" fmla="val 10000"/>
          </a:avLst>
        </a:prstGeom>
        <a:solidFill>
          <a:srgbClr val="5B94D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enables HA</a:t>
          </a:r>
        </a:p>
      </dsp:txBody>
      <dsp:txXfrm>
        <a:off x="12579" y="12579"/>
        <a:ext cx="2043346" cy="404313"/>
      </dsp:txXfrm>
    </dsp:sp>
    <dsp:sp modelId="{53E8151D-62DC-7B49-ABE5-E9132C95DD46}">
      <dsp:nvSpPr>
        <dsp:cNvPr id="0" name=""/>
        <dsp:cNvSpPr/>
      </dsp:nvSpPr>
      <dsp:spPr>
        <a:xfrm>
          <a:off x="221186" y="501049"/>
          <a:ext cx="2506780" cy="429471"/>
        </a:xfrm>
        <a:prstGeom prst="roundRect">
          <a:avLst>
            <a:gd name="adj" fmla="val 10000"/>
          </a:avLst>
        </a:prstGeom>
        <a:solidFill>
          <a:srgbClr val="5B94D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creates join token</a:t>
          </a:r>
        </a:p>
      </dsp:txBody>
      <dsp:txXfrm>
        <a:off x="233765" y="513628"/>
        <a:ext cx="1981279" cy="404313"/>
      </dsp:txXfrm>
    </dsp:sp>
    <dsp:sp modelId="{7E64FCC3-805E-6248-AFEF-3F602C559884}">
      <dsp:nvSpPr>
        <dsp:cNvPr id="0" name=""/>
        <dsp:cNvSpPr/>
      </dsp:nvSpPr>
      <dsp:spPr>
        <a:xfrm>
          <a:off x="442372" y="1002099"/>
          <a:ext cx="2506780" cy="429471"/>
        </a:xfrm>
        <a:prstGeom prst="roundRect">
          <a:avLst>
            <a:gd name="adj" fmla="val 10000"/>
          </a:avLst>
        </a:prstGeom>
        <a:solidFill>
          <a:srgbClr val="5B94D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adds the node to the cluster</a:t>
          </a:r>
        </a:p>
      </dsp:txBody>
      <dsp:txXfrm>
        <a:off x="454951" y="1014678"/>
        <a:ext cx="1981279" cy="404313"/>
      </dsp:txXfrm>
    </dsp:sp>
    <dsp:sp modelId="{A2DEEB08-1CFC-204B-892F-6F7798701354}">
      <dsp:nvSpPr>
        <dsp:cNvPr id="0" name=""/>
        <dsp:cNvSpPr/>
      </dsp:nvSpPr>
      <dsp:spPr>
        <a:xfrm>
          <a:off x="2227623" y="325682"/>
          <a:ext cx="279156" cy="27915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290433" y="325682"/>
        <a:ext cx="153536" cy="210065"/>
      </dsp:txXfrm>
    </dsp:sp>
    <dsp:sp modelId="{67D13B19-BA93-0B4B-B986-4E11C28CC2CD}">
      <dsp:nvSpPr>
        <dsp:cNvPr id="0" name=""/>
        <dsp:cNvSpPr/>
      </dsp:nvSpPr>
      <dsp:spPr>
        <a:xfrm>
          <a:off x="2448810" y="823869"/>
          <a:ext cx="279156" cy="27915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511620" y="823869"/>
        <a:ext cx="153536" cy="2100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A2428-D47D-D445-BDA3-4002F8ACA9D6}">
      <dsp:nvSpPr>
        <dsp:cNvPr id="0" name=""/>
        <dsp:cNvSpPr/>
      </dsp:nvSpPr>
      <dsp:spPr>
        <a:xfrm>
          <a:off x="48142" y="366276"/>
          <a:ext cx="6857988" cy="5943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4F81B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21267-1892-6145-9859-58F473CB399A}">
      <dsp:nvSpPr>
        <dsp:cNvPr id="0" name=""/>
        <dsp:cNvSpPr/>
      </dsp:nvSpPr>
      <dsp:spPr>
        <a:xfrm>
          <a:off x="336094" y="0"/>
          <a:ext cx="5943580" cy="7429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276" tIns="0" rIns="183276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latin typeface="+mn-lt"/>
            </a:rPr>
            <a:t>Virtual Cluster: A complete Kubernetes Cluster spun up inside an existing Kubernetes Cluster</a:t>
          </a:r>
        </a:p>
      </dsp:txBody>
      <dsp:txXfrm>
        <a:off x="372362" y="36268"/>
        <a:ext cx="5871044" cy="670415"/>
      </dsp:txXfrm>
    </dsp:sp>
    <dsp:sp modelId="{EBA1F604-C82A-2C4A-8AA7-1B4FDF7AA315}">
      <dsp:nvSpPr>
        <dsp:cNvPr id="0" name=""/>
        <dsp:cNvSpPr/>
      </dsp:nvSpPr>
      <dsp:spPr>
        <a:xfrm>
          <a:off x="48142" y="1752694"/>
          <a:ext cx="6857988" cy="5943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ctr">
          <a:solidFill>
            <a:srgbClr val="4F81B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57CD2-0CA0-F74A-ACA9-1B54BD5D4639}">
      <dsp:nvSpPr>
        <dsp:cNvPr id="0" name=""/>
        <dsp:cNvSpPr/>
      </dsp:nvSpPr>
      <dsp:spPr>
        <a:xfrm>
          <a:off x="345720" y="1421593"/>
          <a:ext cx="5943580" cy="7429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276" tIns="0" rIns="183276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latin typeface="+mn-lt"/>
            </a:rPr>
            <a:t>Host Cluster: An actual Kubernetes Cluster that hosts the virtual </a:t>
          </a:r>
          <a:r>
            <a:rPr lang="en-US" sz="1400" b="1" kern="1200" dirty="0" err="1">
              <a:solidFill>
                <a:schemeClr val="bg1"/>
              </a:solidFill>
              <a:latin typeface="+mn-lt"/>
            </a:rPr>
            <a:t>kubernetes</a:t>
          </a:r>
          <a:r>
            <a:rPr lang="en-US" sz="1400" b="1" kern="1200" dirty="0">
              <a:solidFill>
                <a:schemeClr val="bg1"/>
              </a:solidFill>
              <a:latin typeface="+mn-lt"/>
            </a:rPr>
            <a:t> clusters</a:t>
          </a:r>
        </a:p>
      </dsp:txBody>
      <dsp:txXfrm>
        <a:off x="381988" y="1457861"/>
        <a:ext cx="5871044" cy="670415"/>
      </dsp:txXfrm>
    </dsp:sp>
    <dsp:sp modelId="{35ECB91F-D656-F44F-9543-973E8BDDF668}">
      <dsp:nvSpPr>
        <dsp:cNvPr id="0" name=""/>
        <dsp:cNvSpPr/>
      </dsp:nvSpPr>
      <dsp:spPr>
        <a:xfrm>
          <a:off x="38514" y="3111365"/>
          <a:ext cx="6857988" cy="5943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4F81B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ED3072-1BE4-5742-BB64-FB02970D0A7B}">
      <dsp:nvSpPr>
        <dsp:cNvPr id="0" name=""/>
        <dsp:cNvSpPr/>
      </dsp:nvSpPr>
      <dsp:spPr>
        <a:xfrm>
          <a:off x="336094" y="2817317"/>
          <a:ext cx="5943580" cy="7429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276" tIns="0" rIns="183276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latin typeface="-apple-system"/>
            </a:rPr>
            <a:t>Self Servicing K8s Cluster: A developer can login and create their own Kubernetes Cluster on demand</a:t>
          </a:r>
          <a:endParaRPr lang="en-US" sz="1400" b="1" kern="1200" dirty="0">
            <a:solidFill>
              <a:schemeClr val="bg1"/>
            </a:solidFill>
          </a:endParaRPr>
        </a:p>
      </dsp:txBody>
      <dsp:txXfrm>
        <a:off x="372362" y="2853585"/>
        <a:ext cx="5871044" cy="670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4D164-EA59-4044-8F82-034AE49D2C8D}" type="datetimeFigureOut">
              <a:rPr lang="en-US" smtClean="0"/>
              <a:t>9/7/21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F61D2-B981-484E-B5B5-CD430142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4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OSPO Con</a:t>
            </a:r>
          </a:p>
          <a:p>
            <a:endParaRPr lang="en-US" dirty="0"/>
          </a:p>
          <a:p>
            <a:r>
              <a:rPr lang="en-US" dirty="0"/>
              <a:t>I am going to talk about Choosing the Kubernetes clusters for local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92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images from the local machine can be loaded directly into the cluster</a:t>
            </a:r>
          </a:p>
          <a:p>
            <a:endParaRPr lang="en-US" dirty="0"/>
          </a:p>
          <a:p>
            <a:r>
              <a:rPr lang="en-US" dirty="0"/>
              <a:t>This helps in directly running the locally built images to </a:t>
            </a:r>
            <a:r>
              <a:rPr lang="en-US" dirty="0" err="1"/>
              <a:t>immeditealy</a:t>
            </a:r>
            <a:r>
              <a:rPr lang="en-US" dirty="0"/>
              <a:t> deploy and test in k8s cluster | similar to </a:t>
            </a:r>
            <a:r>
              <a:rPr lang="en-US" dirty="0" err="1"/>
              <a:t>minikube</a:t>
            </a:r>
            <a:endParaRPr lang="en-US" dirty="0"/>
          </a:p>
          <a:p>
            <a:endParaRPr lang="en-US" dirty="0"/>
          </a:p>
          <a:p>
            <a:r>
              <a:rPr lang="en-US" dirty="0"/>
              <a:t>Kind also supports a configuration file to create complex clusters</a:t>
            </a:r>
          </a:p>
          <a:p>
            <a:endParaRPr lang="en-US" dirty="0"/>
          </a:p>
          <a:p>
            <a:r>
              <a:rPr lang="en-US" dirty="0"/>
              <a:t>We can also create a multi-node ha control-plane cluster as well and it will look something like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57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 final observation with the Kind clusters are 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order to run Kind we must need either docker or </a:t>
            </a:r>
            <a:r>
              <a:rPr lang="en-US" dirty="0" err="1"/>
              <a:t>podman</a:t>
            </a:r>
            <a:r>
              <a:rPr lang="en-US" dirty="0"/>
              <a:t> in the local machine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Kind can run in all Operating system </a:t>
            </a:r>
            <a:r>
              <a:rPr lang="en-US" dirty="0" err="1"/>
              <a:t>povided</a:t>
            </a:r>
            <a:r>
              <a:rPr lang="en-US" dirty="0"/>
              <a:t> docker/</a:t>
            </a:r>
            <a:r>
              <a:rPr lang="en-US" dirty="0" err="1"/>
              <a:t>podman</a:t>
            </a:r>
            <a:r>
              <a:rPr lang="en-US" dirty="0"/>
              <a:t> is available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Since this creates the pure k8s cluster, if there’s need for registry we need to deploy one manually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very well suited for CI environments to quickly execute the integration tests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Though Kind is CNCF conformant, it has few known limitations. One of that is, it cannot support windows containers. Definitely not for production grade orchestration.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48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K3s – a stripped down version of Kubernetes.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biggest downside of this is, it supports only </a:t>
            </a:r>
            <a:r>
              <a:rPr lang="en-US" dirty="0" err="1"/>
              <a:t>linux</a:t>
            </a:r>
            <a:r>
              <a:rPr lang="en-US" dirty="0"/>
              <a:t> machines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need to have either a virtual machine or k3d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create virtual machines, tools like </a:t>
            </a:r>
            <a:r>
              <a:rPr lang="en-US" dirty="0" err="1"/>
              <a:t>multipass</a:t>
            </a:r>
            <a:r>
              <a:rPr lang="en-US" dirty="0"/>
              <a:t> or vagrant can be used.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the virtual machine, just run the script to install k3s and start the cluster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52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Few advantages include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Instlation</a:t>
            </a:r>
            <a:r>
              <a:rPr lang="en-US" dirty="0"/>
              <a:t> of </a:t>
            </a:r>
            <a:r>
              <a:rPr lang="en-US" dirty="0" err="1"/>
              <a:t>trafeik</a:t>
            </a:r>
            <a:r>
              <a:rPr lang="en-US" dirty="0"/>
              <a:t> by </a:t>
            </a:r>
            <a:r>
              <a:rPr lang="en-US" dirty="0" err="1"/>
              <a:t>defaut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interact with the k3s cluster created in </a:t>
            </a:r>
            <a:r>
              <a:rPr lang="en-US" dirty="0" err="1"/>
              <a:t>avirtual</a:t>
            </a:r>
            <a:r>
              <a:rPr lang="en-US" dirty="0"/>
              <a:t> machine, just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Get the VM IP address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Grab the k3s.yaml file and change the loopback address to VM </a:t>
            </a:r>
            <a:r>
              <a:rPr lang="en-US" dirty="0" err="1"/>
              <a:t>ip</a:t>
            </a:r>
            <a:r>
              <a:rPr lang="en-US" dirty="0"/>
              <a:t> address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Now the local kubectl command in the host machine will interact with the k3s cluster with its above extracted </a:t>
            </a:r>
            <a:r>
              <a:rPr lang="en-US" dirty="0" err="1"/>
              <a:t>kubeconfig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79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far we saw the k3s in single node cluster.</a:t>
            </a:r>
          </a:p>
          <a:p>
            <a:endParaRPr lang="en-US" dirty="0"/>
          </a:p>
          <a:p>
            <a:r>
              <a:rPr lang="en-US" dirty="0"/>
              <a:t>K3s can also be run with multi-node mode as well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create a multi node cluster,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Create multiple VM in the same process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err="1"/>
              <a:t>Coose</a:t>
            </a:r>
            <a:r>
              <a:rPr lang="en-US" dirty="0"/>
              <a:t> a machine as control-plane and extract the node-token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Fetch the IP </a:t>
            </a:r>
            <a:r>
              <a:rPr lang="en-US" dirty="0" err="1"/>
              <a:t>Addres</a:t>
            </a:r>
            <a:r>
              <a:rPr lang="en-US" dirty="0"/>
              <a:t> of the chosen control-plane machine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Set the token in the `K3S_TOKEN` environment variable. Any env </a:t>
            </a:r>
            <a:r>
              <a:rPr lang="en-US" dirty="0" err="1"/>
              <a:t>avariable</a:t>
            </a:r>
            <a:r>
              <a:rPr lang="en-US" dirty="0"/>
              <a:t> with prefix `K3S` will be processed for K3s bootup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Now in all the new machines execute the same installation script with the argument for the k3s URL, that will specify that it’s the control-plane node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With that you have created the multi-node k3s cluster in local environment.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09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alternative way to install the k3s in local without the </a:t>
            </a:r>
            <a:r>
              <a:rPr lang="en-US" dirty="0" err="1"/>
              <a:t>linux</a:t>
            </a:r>
            <a:r>
              <a:rPr lang="en-US" dirty="0"/>
              <a:t> VM is K3D</a:t>
            </a:r>
          </a:p>
          <a:p>
            <a:endParaRPr lang="en-US" dirty="0"/>
          </a:p>
          <a:p>
            <a:r>
              <a:rPr lang="en-US" dirty="0"/>
              <a:t>K3d is a wrapper </a:t>
            </a:r>
            <a:r>
              <a:rPr lang="en-US" dirty="0" err="1"/>
              <a:t>toi</a:t>
            </a:r>
            <a:r>
              <a:rPr lang="en-US" dirty="0"/>
              <a:t> run the k3s in side docker container.</a:t>
            </a:r>
          </a:p>
          <a:p>
            <a:endParaRPr lang="en-US" dirty="0"/>
          </a:p>
          <a:p>
            <a:r>
              <a:rPr lang="en-US" dirty="0"/>
              <a:t>Simply install the k3d binary and execute `k3d cluster create </a:t>
            </a:r>
            <a:r>
              <a:rPr lang="en-US" dirty="0" err="1"/>
              <a:t>mycluster</a:t>
            </a:r>
            <a:r>
              <a:rPr lang="en-US" dirty="0"/>
              <a:t>` to create a k3s cluster inside a docker container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23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to the VM kl3s, the k3d supports the multi-node cluster too.</a:t>
            </a:r>
          </a:p>
          <a:p>
            <a:endParaRPr lang="en-US" dirty="0"/>
          </a:p>
          <a:p>
            <a:r>
              <a:rPr lang="en-US" dirty="0"/>
              <a:t>When you specify the server count as an argument as shown here, you will see the number of nodes getting created.</a:t>
            </a:r>
          </a:p>
          <a:p>
            <a:endParaRPr lang="en-US" dirty="0"/>
          </a:p>
          <a:p>
            <a:r>
              <a:rPr lang="en-US" dirty="0"/>
              <a:t>The advantage of the k3d over any other k8s is that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creates all the nodes and cluster them automatically.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 manual intervention is necessary for clustering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1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creating the container registry, when executed with the `--registry-create` flag, k3d automatically creates the  container registry and exposes on port 5000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97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the observation on the k3s 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Native k3s is </a:t>
            </a:r>
            <a:r>
              <a:rPr lang="en-US" dirty="0" err="1"/>
              <a:t>compatiable</a:t>
            </a:r>
            <a:r>
              <a:rPr lang="en-US" dirty="0"/>
              <a:t> only with the Linux machines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Need either </a:t>
            </a:r>
            <a:r>
              <a:rPr lang="en-US" dirty="0" err="1"/>
              <a:t>multipass</a:t>
            </a:r>
            <a:r>
              <a:rPr lang="en-US" dirty="0"/>
              <a:t> or vagrant like took to create </a:t>
            </a:r>
            <a:r>
              <a:rPr lang="en-US" dirty="0" err="1"/>
              <a:t>linux</a:t>
            </a:r>
            <a:r>
              <a:rPr lang="en-US" dirty="0"/>
              <a:t> VMs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can run this with K3D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running with k3d, a docker  daemon is mandatory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also a CNCF conformant certified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33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2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a high level, a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group of two or more computers, or nodes, that run in parallel to achieve a common goal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Admins</a:t>
            </a:r>
          </a:p>
          <a:p>
            <a:r>
              <a:rPr lang="en-US" dirty="0"/>
              <a:t>•Control plane is always available</a:t>
            </a:r>
          </a:p>
          <a:p>
            <a:r>
              <a:rPr lang="en-US" dirty="0"/>
              <a:t>•More than one nodes</a:t>
            </a:r>
          </a:p>
          <a:p>
            <a:r>
              <a:rPr lang="en-US" dirty="0"/>
              <a:t>•Workloads spread across nodes</a:t>
            </a:r>
          </a:p>
          <a:p>
            <a:r>
              <a:rPr lang="en-US" dirty="0"/>
              <a:t>•Reliable persistent storage</a:t>
            </a:r>
          </a:p>
          <a:p>
            <a:endParaRPr lang="en-US" dirty="0"/>
          </a:p>
          <a:p>
            <a:r>
              <a:rPr lang="en-US" dirty="0"/>
              <a:t>For K8s</a:t>
            </a:r>
          </a:p>
          <a:p>
            <a:r>
              <a:rPr lang="en-US" dirty="0"/>
              <a:t>•Datastore is always available</a:t>
            </a:r>
          </a:p>
          <a:p>
            <a:r>
              <a:rPr lang="en-US" dirty="0"/>
              <a:t>•Clustering</a:t>
            </a:r>
          </a:p>
          <a:p>
            <a:r>
              <a:rPr lang="en-US" dirty="0"/>
              <a:t>•Persistent storage configured</a:t>
            </a:r>
          </a:p>
          <a:p>
            <a:r>
              <a:rPr lang="en-US" dirty="0"/>
              <a:t>•Load balancer floating IPs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79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80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Standalone or clustered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has a built-in registry add-on, </a:t>
            </a:r>
            <a:r>
              <a:rPr lang="en-US" dirty="0" err="1"/>
              <a:t>wehrn</a:t>
            </a:r>
            <a:r>
              <a:rPr lang="en-US" dirty="0"/>
              <a:t> enabled deployed the local cluster registry as well on port 5000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start the microk8s Kubernetes cluster, execute the following commands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–wait-ready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flag is to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the Kubernetes services to initialize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 dashboard, dns and registry will enable the corresponding addons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its on the local machine, to directly use the kubectl command, you can just create a alias command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03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create a multi-node cluster, create multiple </a:t>
            </a:r>
            <a:r>
              <a:rPr lang="en-US" dirty="0" err="1"/>
              <a:t>multipass</a:t>
            </a:r>
            <a:r>
              <a:rPr lang="en-US" dirty="0"/>
              <a:t> VM</a:t>
            </a:r>
          </a:p>
          <a:p>
            <a:endParaRPr lang="en-US" dirty="0"/>
          </a:p>
          <a:p>
            <a:r>
              <a:rPr lang="en-US" dirty="0"/>
              <a:t>Install the microk8s via snap in all the machines</a:t>
            </a:r>
          </a:p>
          <a:p>
            <a:endParaRPr lang="en-US" dirty="0"/>
          </a:p>
          <a:p>
            <a:r>
              <a:rPr lang="en-US" dirty="0"/>
              <a:t>Execute add-node command, this will create the token and makes the current machine as the control-plane</a:t>
            </a:r>
          </a:p>
          <a:p>
            <a:endParaRPr lang="en-US" dirty="0"/>
          </a:p>
          <a:p>
            <a:r>
              <a:rPr lang="en-US" dirty="0" err="1"/>
              <a:t>Dqlite</a:t>
            </a:r>
            <a:r>
              <a:rPr lang="en-US" dirty="0"/>
              <a:t>: the most popular embedded database made distributed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75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install mictok8s in VM, you can use the snap package manager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Executing the join command from the rest of the nodes will attach the nodes to the </a:t>
            </a:r>
            <a:r>
              <a:rPr lang="en-US" dirty="0" err="1"/>
              <a:t>prev</a:t>
            </a:r>
            <a:r>
              <a:rPr lang="en-US" dirty="0"/>
              <a:t> selected control-pane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40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use the Kubernetes dashboard for microK8s, there’s an addon similar to the </a:t>
            </a:r>
            <a:r>
              <a:rPr lang="en-US" dirty="0" err="1"/>
              <a:t>minikube</a:t>
            </a:r>
            <a:endParaRPr lang="en-US" dirty="0"/>
          </a:p>
          <a:p>
            <a:endParaRPr lang="en-US" dirty="0"/>
          </a:p>
          <a:p>
            <a:r>
              <a:rPr lang="en-US" dirty="0"/>
              <a:t>Enable that via microk8s enable dashboard command</a:t>
            </a:r>
          </a:p>
          <a:p>
            <a:endParaRPr lang="en-US" dirty="0"/>
          </a:p>
          <a:p>
            <a:r>
              <a:rPr lang="en-US" dirty="0"/>
              <a:t>To interact with the local machine, the </a:t>
            </a:r>
            <a:r>
              <a:rPr lang="en-US" dirty="0" err="1"/>
              <a:t>Kubeconfig</a:t>
            </a:r>
            <a:r>
              <a:rPr lang="en-US" dirty="0"/>
              <a:t> can be copied over to the local and a can also serve </a:t>
            </a:r>
            <a:r>
              <a:rPr lang="en-US" dirty="0" err="1"/>
              <a:t>kubeproxy</a:t>
            </a:r>
            <a:r>
              <a:rPr lang="en-US" dirty="0"/>
              <a:t> from local using that </a:t>
            </a:r>
            <a:r>
              <a:rPr lang="en-US" dirty="0" err="1"/>
              <a:t>kubeconfig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96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use microK8s, </a:t>
            </a:r>
          </a:p>
          <a:p>
            <a:endParaRPr lang="en-US" dirty="0"/>
          </a:p>
          <a:p>
            <a:r>
              <a:rPr lang="en-US" dirty="0"/>
              <a:t>there is no need to have a docker daemon running locally.</a:t>
            </a:r>
          </a:p>
          <a:p>
            <a:endParaRPr lang="en-US" dirty="0"/>
          </a:p>
          <a:p>
            <a:r>
              <a:rPr lang="en-US" dirty="0"/>
              <a:t>This can run in almost all the operating systems.</a:t>
            </a:r>
          </a:p>
          <a:p>
            <a:endParaRPr lang="en-US" dirty="0"/>
          </a:p>
          <a:p>
            <a:r>
              <a:rPr lang="en-US" dirty="0"/>
              <a:t>There </a:t>
            </a:r>
            <a:r>
              <a:rPr lang="en-US" dirty="0" err="1"/>
              <a:t>os</a:t>
            </a:r>
            <a:r>
              <a:rPr lang="en-US" dirty="0"/>
              <a:t> a built-in container registry for the local image pull/push.</a:t>
            </a:r>
          </a:p>
          <a:p>
            <a:endParaRPr lang="en-US" dirty="0"/>
          </a:p>
          <a:p>
            <a:r>
              <a:rPr lang="en-US" dirty="0"/>
              <a:t>Well suited for CI but we need to monitor for clean up and resources</a:t>
            </a:r>
          </a:p>
          <a:p>
            <a:endParaRPr lang="en-US" dirty="0"/>
          </a:p>
          <a:p>
            <a:r>
              <a:rPr lang="en-US" dirty="0" err="1"/>
              <a:t>Additionaly</a:t>
            </a:r>
            <a:r>
              <a:rPr lang="en-US" dirty="0"/>
              <a:t>, this is a CNCF Conformant k8s distribution. </a:t>
            </a:r>
            <a:r>
              <a:rPr lang="en-US" dirty="0" err="1"/>
              <a:t>Suports</a:t>
            </a:r>
            <a:r>
              <a:rPr lang="en-US" dirty="0"/>
              <a:t> windows containers as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43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Kind - is from the creators of the very own Kubernetes as well</a:t>
            </a:r>
          </a:p>
          <a:p>
            <a:endParaRPr lang="en-US" dirty="0"/>
          </a:p>
          <a:p>
            <a:r>
              <a:rPr lang="en-US" dirty="0"/>
              <a:t>This follows the concept of </a:t>
            </a:r>
            <a:r>
              <a:rPr lang="en-US" dirty="0" err="1"/>
              <a:t>KinD</a:t>
            </a:r>
            <a:endParaRPr lang="en-US" dirty="0"/>
          </a:p>
          <a:p>
            <a:endParaRPr lang="en-US" dirty="0"/>
          </a:p>
          <a:p>
            <a:r>
              <a:rPr lang="en-US" dirty="0"/>
              <a:t>To work with the kind cluster, just execute</a:t>
            </a:r>
          </a:p>
          <a:p>
            <a:endParaRPr lang="en-US" dirty="0"/>
          </a:p>
          <a:p>
            <a:r>
              <a:rPr lang="en-US" dirty="0"/>
              <a:t>Kind create cluster. -&gt; This will create a single node kind cluster. As in the single node Kubernetes cluster inside a docker container.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16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 the node image which contains Kubernetes build artifacts and other kind requirements</a:t>
            </a:r>
          </a:p>
          <a:p>
            <a:r>
              <a:rPr lang="en-US" dirty="0"/>
              <a:t>   --arch string         architecture to build for, defaults to the host architecture</a:t>
            </a:r>
          </a:p>
          <a:p>
            <a:r>
              <a:rPr lang="en-US" dirty="0"/>
              <a:t>   --base-image string   </a:t>
            </a:r>
            <a:r>
              <a:rPr lang="en-US" dirty="0" err="1"/>
              <a:t>name:tag</a:t>
            </a:r>
            <a:r>
              <a:rPr lang="en-US" dirty="0"/>
              <a:t> of the base image to use for the build (default "</a:t>
            </a:r>
            <a:r>
              <a:rPr lang="en-US" dirty="0" err="1"/>
              <a:t>docker.io</a:t>
            </a:r>
            <a:r>
              <a:rPr lang="en-US" dirty="0"/>
              <a:t>/kindest/base:v20210521-82de8f15")</a:t>
            </a:r>
          </a:p>
          <a:p>
            <a:r>
              <a:rPr lang="en-US" dirty="0"/>
              <a:t>   --image string        </a:t>
            </a:r>
            <a:r>
              <a:rPr lang="en-US" dirty="0" err="1"/>
              <a:t>name:tag</a:t>
            </a:r>
            <a:r>
              <a:rPr lang="en-US" dirty="0"/>
              <a:t> of the resulting image to be built (default "kindest/</a:t>
            </a:r>
            <a:r>
              <a:rPr lang="en-US" dirty="0" err="1"/>
              <a:t>node:latest</a:t>
            </a:r>
            <a:r>
              <a:rPr lang="en-US" dirty="0"/>
              <a:t>")</a:t>
            </a:r>
          </a:p>
          <a:p>
            <a:r>
              <a:rPr lang="en-US" dirty="0"/>
              <a:t>   --</a:t>
            </a:r>
            <a:r>
              <a:rPr lang="en-US" dirty="0" err="1"/>
              <a:t>kube</a:t>
            </a:r>
            <a:r>
              <a:rPr lang="en-US" dirty="0"/>
              <a:t>-root string    path to the Kubernetes source directory (if empty, the path is autodetected)</a:t>
            </a:r>
          </a:p>
          <a:p>
            <a:r>
              <a:rPr lang="en-US" dirty="0"/>
              <a:t>   --type string         build type, default is docker (default "docker")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31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34875" r="8759" b="34875"/>
          <a:stretch/>
        </p:blipFill>
        <p:spPr>
          <a:xfrm>
            <a:off x="333793" y="388583"/>
            <a:ext cx="5858142" cy="1209575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140588" y="4903103"/>
            <a:ext cx="865845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1E9763"/>
                </a:solidFill>
              </a:rPr>
              <a:t>#</a:t>
            </a:r>
            <a:r>
              <a:rPr lang="en-US" sz="1000" dirty="0" err="1">
                <a:solidFill>
                  <a:srgbClr val="1E9763"/>
                </a:solidFill>
              </a:rPr>
              <a:t>ossummit</a:t>
            </a:r>
            <a:endParaRPr lang="en-US" sz="1000" b="1" dirty="0">
              <a:solidFill>
                <a:srgbClr val="039B9A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449932" y="4910360"/>
            <a:ext cx="782663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1E9763"/>
                </a:solidFill>
              </a:rPr>
              <a:t> #</a:t>
            </a:r>
            <a:r>
              <a:rPr lang="en-US" sz="1000" dirty="0" err="1">
                <a:solidFill>
                  <a:srgbClr val="1E9763"/>
                </a:solidFill>
              </a:rPr>
              <a:t>lfelc</a:t>
            </a:r>
            <a:endParaRPr lang="en-US" sz="1000" b="1" dirty="0">
              <a:solidFill>
                <a:srgbClr val="1E9763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250426" y="4910360"/>
            <a:ext cx="782663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1E9763"/>
                </a:solidFill>
              </a:rPr>
              <a:t> #</a:t>
            </a:r>
            <a:r>
              <a:rPr lang="en-US" sz="1000" dirty="0" err="1">
                <a:solidFill>
                  <a:srgbClr val="1E9763"/>
                </a:solidFill>
              </a:rPr>
              <a:t>ospocon</a:t>
            </a:r>
            <a:endParaRPr lang="en-US" sz="1000" b="1" dirty="0">
              <a:solidFill>
                <a:srgbClr val="1E9763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17000">
              <a:srgbClr val="1E9763"/>
            </a:gs>
            <a:gs pos="100000">
              <a:srgbClr val="263B8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48412" y="0"/>
            <a:ext cx="829558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209568" y="1439057"/>
            <a:ext cx="6559682" cy="2906700"/>
          </a:xfrm>
          <a:noFill/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Insert Title </a:t>
            </a:r>
            <a:br>
              <a:rPr lang="en-CA" dirty="0"/>
            </a:br>
            <a:r>
              <a:rPr lang="en-CA" dirty="0"/>
              <a:t>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" y="2"/>
            <a:ext cx="9143994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8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2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2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34875" r="52364" b="34875"/>
          <a:stretch/>
        </p:blipFill>
        <p:spPr>
          <a:xfrm>
            <a:off x="333792" y="182398"/>
            <a:ext cx="3671620" cy="160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5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105" r="25269" b="42587"/>
          <a:stretch/>
        </p:blipFill>
        <p:spPr>
          <a:xfrm>
            <a:off x="511656" y="434543"/>
            <a:ext cx="3114394" cy="108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58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3" t="42105" r="11828" b="42587"/>
          <a:stretch/>
        </p:blipFill>
        <p:spPr>
          <a:xfrm>
            <a:off x="515925" y="224471"/>
            <a:ext cx="1989285" cy="158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7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7" t="26265" r="21429" b="25913"/>
          <a:stretch/>
        </p:blipFill>
        <p:spPr>
          <a:xfrm>
            <a:off x="1400943" y="1081277"/>
            <a:ext cx="6175860" cy="286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42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3996" cy="5143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34875" r="52364" b="34875"/>
          <a:stretch/>
        </p:blipFill>
        <p:spPr>
          <a:xfrm>
            <a:off x="811626" y="1003085"/>
            <a:ext cx="7154949" cy="31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16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953"/>
            <a:ext cx="9143996" cy="5143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105" r="25269" b="42587"/>
          <a:stretch/>
        </p:blipFill>
        <p:spPr>
          <a:xfrm>
            <a:off x="1537464" y="1523100"/>
            <a:ext cx="6069072" cy="21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99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9143994" cy="5143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7" t="42105" r="11754" b="42587"/>
          <a:stretch/>
        </p:blipFill>
        <p:spPr>
          <a:xfrm>
            <a:off x="2200685" y="707869"/>
            <a:ext cx="4742628" cy="3743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7273209" y="4919093"/>
            <a:ext cx="1783777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rgbClr val="1E9763"/>
                </a:solidFill>
              </a:rPr>
              <a:t>#</a:t>
            </a:r>
            <a:r>
              <a:rPr lang="en-US" dirty="0" err="1">
                <a:solidFill>
                  <a:srgbClr val="1E9763"/>
                </a:solidFill>
              </a:rPr>
              <a:t>ossummit</a:t>
            </a:r>
            <a:r>
              <a:rPr lang="en-US" dirty="0">
                <a:solidFill>
                  <a:srgbClr val="1E9763"/>
                </a:solidFill>
              </a:rPr>
              <a:t>  #</a:t>
            </a:r>
            <a:r>
              <a:rPr lang="en-US" dirty="0" err="1">
                <a:solidFill>
                  <a:srgbClr val="1E9763"/>
                </a:solidFill>
              </a:rPr>
              <a:t>lfelc</a:t>
            </a:r>
            <a:r>
              <a:rPr lang="en-US" dirty="0">
                <a:solidFill>
                  <a:srgbClr val="1E9763"/>
                </a:solidFill>
              </a:rPr>
              <a:t> #</a:t>
            </a:r>
            <a:r>
              <a:rPr lang="en-US" dirty="0" err="1">
                <a:solidFill>
                  <a:srgbClr val="1E9763"/>
                </a:solidFill>
              </a:rPr>
              <a:t>ospocon</a:t>
            </a:r>
            <a:endParaRPr lang="en-US" sz="1000" b="1" dirty="0">
              <a:solidFill>
                <a:srgbClr val="1E97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99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38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2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5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7" r:id="rId2"/>
    <p:sldLayoutId id="2147483661" r:id="rId3"/>
    <p:sldLayoutId id="2147483666" r:id="rId4"/>
    <p:sldLayoutId id="2147483659" r:id="rId5"/>
    <p:sldLayoutId id="2147483662" r:id="rId6"/>
    <p:sldLayoutId id="2147483663" r:id="rId7"/>
    <p:sldLayoutId id="2147483668" r:id="rId8"/>
    <p:sldLayoutId id="2147483656" r:id="rId9"/>
    <p:sldLayoutId id="2147483664" r:id="rId10"/>
    <p:sldLayoutId id="2147483665" r:id="rId11"/>
    <p:sldLayoutId id="2147483669" r:id="rId12"/>
    <p:sldLayoutId id="2147483658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52.svg"/><Relationship Id="rId3" Type="http://schemas.openxmlformats.org/officeDocument/2006/relationships/image" Target="../media/image44.png"/><Relationship Id="rId7" Type="http://schemas.openxmlformats.org/officeDocument/2006/relationships/image" Target="../media/image1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sv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13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svg"/><Relationship Id="rId4" Type="http://schemas.openxmlformats.org/officeDocument/2006/relationships/image" Target="../media/image82.svg"/><Relationship Id="rId9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94.png"/><Relationship Id="rId4" Type="http://schemas.openxmlformats.org/officeDocument/2006/relationships/image" Target="../media/image5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5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98.png"/><Relationship Id="rId7" Type="http://schemas.openxmlformats.org/officeDocument/2006/relationships/image" Target="../media/image44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svg"/><Relationship Id="rId11" Type="http://schemas.openxmlformats.org/officeDocument/2006/relationships/image" Target="../media/image50.png"/><Relationship Id="rId5" Type="http://schemas.openxmlformats.org/officeDocument/2006/relationships/image" Target="../media/image100.png"/><Relationship Id="rId10" Type="http://schemas.openxmlformats.org/officeDocument/2006/relationships/image" Target="../media/image20.svg"/><Relationship Id="rId4" Type="http://schemas.openxmlformats.org/officeDocument/2006/relationships/image" Target="../media/image99.sv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rantis.com/blog/whats-new-in-kubernetes-1-7-and-should-you-care/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102.png"/><Relationship Id="rId7" Type="http://schemas.openxmlformats.org/officeDocument/2006/relationships/image" Target="../media/image106.jpg"/><Relationship Id="rId12" Type="http://schemas.openxmlformats.org/officeDocument/2006/relationships/image" Target="../media/image9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svg"/><Relationship Id="rId11" Type="http://schemas.openxmlformats.org/officeDocument/2006/relationships/image" Target="../media/image96.png"/><Relationship Id="rId5" Type="http://schemas.openxmlformats.org/officeDocument/2006/relationships/image" Target="../media/image104.png"/><Relationship Id="rId10" Type="http://schemas.openxmlformats.org/officeDocument/2006/relationships/image" Target="../media/image108.svg"/><Relationship Id="rId4" Type="http://schemas.openxmlformats.org/officeDocument/2006/relationships/image" Target="../media/image103.svg"/><Relationship Id="rId9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29.svg"/><Relationship Id="rId7" Type="http://schemas.openxmlformats.org/officeDocument/2006/relationships/image" Target="../media/image11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png"/><Relationship Id="rId5" Type="http://schemas.openxmlformats.org/officeDocument/2006/relationships/image" Target="../media/image109.svg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11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0.png"/><Relationship Id="rId7" Type="http://schemas.openxmlformats.org/officeDocument/2006/relationships/image" Target="../media/image108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png"/><Relationship Id="rId11" Type="http://schemas.openxmlformats.org/officeDocument/2006/relationships/image" Target="../media/image113.svg"/><Relationship Id="rId5" Type="http://schemas.openxmlformats.org/officeDocument/2006/relationships/image" Target="../media/image115.svg"/><Relationship Id="rId10" Type="http://schemas.openxmlformats.org/officeDocument/2006/relationships/image" Target="../media/image112.png"/><Relationship Id="rId4" Type="http://schemas.openxmlformats.org/officeDocument/2006/relationships/image" Target="../media/image114.png"/><Relationship Id="rId9" Type="http://schemas.openxmlformats.org/officeDocument/2006/relationships/image" Target="../media/image109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10" Type="http://schemas.openxmlformats.org/officeDocument/2006/relationships/image" Target="../media/image31.svg"/><Relationship Id="rId4" Type="http://schemas.openxmlformats.org/officeDocument/2006/relationships/image" Target="../media/image26.sv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33.svg"/><Relationship Id="rId7" Type="http://schemas.openxmlformats.org/officeDocument/2006/relationships/image" Target="../media/image29.svg"/><Relationship Id="rId12" Type="http://schemas.microsoft.com/office/2007/relationships/diagramDrawing" Target="../diagrams/drawing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35.sv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34.png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svg"/><Relationship Id="rId11" Type="http://schemas.openxmlformats.org/officeDocument/2006/relationships/image" Target="../media/image13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52.svg"/><Relationship Id="rId3" Type="http://schemas.openxmlformats.org/officeDocument/2006/relationships/image" Target="../media/image44.png"/><Relationship Id="rId7" Type="http://schemas.openxmlformats.org/officeDocument/2006/relationships/image" Target="../media/image1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svg"/><Relationship Id="rId4" Type="http://schemas.openxmlformats.org/officeDocument/2006/relationships/image" Target="../media/image45.svg"/><Relationship Id="rId9" Type="http://schemas.openxmlformats.org/officeDocument/2006/relationships/image" Target="../media/image4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33793" y="4470023"/>
            <a:ext cx="1154784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500" dirty="0"/>
              <a:t>#</a:t>
            </a:r>
            <a:r>
              <a:rPr lang="en-US" sz="1500" dirty="0" err="1"/>
              <a:t>ospocon</a:t>
            </a:r>
            <a:endParaRPr lang="en-US" sz="1500" b="1" dirty="0">
              <a:solidFill>
                <a:srgbClr val="8ABA55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48153" y="4470023"/>
            <a:ext cx="1560996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CA" sz="1500" dirty="0"/>
              <a:t>@</a:t>
            </a:r>
            <a:r>
              <a:rPr lang="en-CA" sz="1500" dirty="0" err="1"/>
              <a:t>gkarthiks</a:t>
            </a:r>
            <a:endParaRPr 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96B7A1-F727-8F45-B4CA-6770279BF037}"/>
              </a:ext>
            </a:extLst>
          </p:cNvPr>
          <p:cNvSpPr/>
          <p:nvPr/>
        </p:nvSpPr>
        <p:spPr>
          <a:xfrm>
            <a:off x="4021161" y="1260182"/>
            <a:ext cx="4775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Choose Your Own Kubernetes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6C10E8-CE44-F643-B441-4B2E30C9E5BB}"/>
              </a:ext>
            </a:extLst>
          </p:cNvPr>
          <p:cNvSpPr/>
          <p:nvPr/>
        </p:nvSpPr>
        <p:spPr>
          <a:xfrm>
            <a:off x="5389044" y="1652988"/>
            <a:ext cx="20393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For Local Development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51677D-F9BD-3345-90BE-E6DF897271CC}"/>
              </a:ext>
            </a:extLst>
          </p:cNvPr>
          <p:cNvSpPr/>
          <p:nvPr/>
        </p:nvSpPr>
        <p:spPr>
          <a:xfrm>
            <a:off x="5725998" y="743401"/>
            <a:ext cx="1365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CYOK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5C8A21-F15E-6F46-923E-8B9919868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16354"/>
            <a:ext cx="3516774" cy="19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77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C4974F5-3D15-144C-912E-49989BCB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8A954C-3D0B-0043-B57C-88D0F70D7E65}"/>
              </a:ext>
            </a:extLst>
          </p:cNvPr>
          <p:cNvGrpSpPr/>
          <p:nvPr/>
        </p:nvGrpSpPr>
        <p:grpSpPr>
          <a:xfrm>
            <a:off x="321878" y="711233"/>
            <a:ext cx="4360833" cy="457200"/>
            <a:chOff x="321878" y="972487"/>
            <a:chExt cx="4360833" cy="457200"/>
          </a:xfrm>
        </p:grpSpPr>
        <p:sp>
          <p:nvSpPr>
            <p:cNvPr id="6" name="Round Diagonal Corner Rectangle 5">
              <a:extLst>
                <a:ext uri="{FF2B5EF4-FFF2-40B4-BE49-F238E27FC236}">
                  <a16:creationId xmlns:a16="http://schemas.microsoft.com/office/drawing/2014/main" id="{39FD3B53-E266-E447-B821-0E21DECACB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878" y="972487"/>
              <a:ext cx="457200" cy="457200"/>
            </a:xfrm>
            <a:prstGeom prst="round2DiagRect">
              <a:avLst>
                <a:gd name="adj1" fmla="val 29727"/>
                <a:gd name="adj2" fmla="val 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7" name="Graphic 6" descr="Target with solid fill">
              <a:extLst>
                <a:ext uri="{FF2B5EF4-FFF2-40B4-BE49-F238E27FC236}">
                  <a16:creationId xmlns:a16="http://schemas.microsoft.com/office/drawing/2014/main" id="{9DC3CE3E-C021-0C41-9D4E-C9A80D9EA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7598" y="1018207"/>
              <a:ext cx="365760" cy="36576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D5B658B-3CDE-EB4C-A9A0-7267FB4D3DEA}"/>
                </a:ext>
              </a:extLst>
            </p:cNvPr>
            <p:cNvSpPr/>
            <p:nvPr/>
          </p:nvSpPr>
          <p:spPr>
            <a:xfrm>
              <a:off x="779078" y="1003332"/>
              <a:ext cx="39036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050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Creates a single/multi node cluster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55D652D-1012-BE46-B2AE-8BA9836C34CF}"/>
              </a:ext>
            </a:extLst>
          </p:cNvPr>
          <p:cNvGrpSpPr/>
          <p:nvPr/>
        </p:nvGrpSpPr>
        <p:grpSpPr>
          <a:xfrm>
            <a:off x="321878" y="1321000"/>
            <a:ext cx="5253605" cy="457200"/>
            <a:chOff x="321878" y="1778200"/>
            <a:chExt cx="5253605" cy="457200"/>
          </a:xfrm>
        </p:grpSpPr>
        <p:sp>
          <p:nvSpPr>
            <p:cNvPr id="14" name="Round Diagonal Corner Rectangle 13">
              <a:extLst>
                <a:ext uri="{FF2B5EF4-FFF2-40B4-BE49-F238E27FC236}">
                  <a16:creationId xmlns:a16="http://schemas.microsoft.com/office/drawing/2014/main" id="{D3EBF381-5B6A-474D-BA7E-C04CA6F4E0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878" y="1778200"/>
              <a:ext cx="457200" cy="457200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7030A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87F7F6-7840-2748-8841-6624D52A5443}"/>
                </a:ext>
              </a:extLst>
            </p:cNvPr>
            <p:cNvSpPr/>
            <p:nvPr/>
          </p:nvSpPr>
          <p:spPr>
            <a:xfrm>
              <a:off x="799817" y="1812404"/>
              <a:ext cx="4775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Follows the concept of 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en-US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ubernetes 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lang="en-US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ocker</a:t>
              </a:r>
            </a:p>
          </p:txBody>
        </p:sp>
        <p:pic>
          <p:nvPicPr>
            <p:cNvPr id="17" name="Graphic 16" descr="Badge New with solid fill">
              <a:extLst>
                <a:ext uri="{FF2B5EF4-FFF2-40B4-BE49-F238E27FC236}">
                  <a16:creationId xmlns:a16="http://schemas.microsoft.com/office/drawing/2014/main" id="{E9A07C06-9C66-1041-A133-571FC857D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355" y="1823920"/>
              <a:ext cx="365760" cy="36576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291D6A-3A4E-D946-AFD7-6F24B3B3C04A}"/>
              </a:ext>
            </a:extLst>
          </p:cNvPr>
          <p:cNvGrpSpPr/>
          <p:nvPr/>
        </p:nvGrpSpPr>
        <p:grpSpPr>
          <a:xfrm>
            <a:off x="296897" y="1938939"/>
            <a:ext cx="2611189" cy="457200"/>
            <a:chOff x="296897" y="2583913"/>
            <a:chExt cx="2611189" cy="4572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6B6E6D5-7F41-2645-B856-F98E2B294457}"/>
                </a:ext>
              </a:extLst>
            </p:cNvPr>
            <p:cNvSpPr/>
            <p:nvPr/>
          </p:nvSpPr>
          <p:spPr>
            <a:xfrm>
              <a:off x="799817" y="2621476"/>
              <a:ext cx="21082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1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Owned by k8s SIG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6C9B1AF-457F-9542-989C-D9A0B16FF549}"/>
                </a:ext>
              </a:extLst>
            </p:cNvPr>
            <p:cNvGrpSpPr/>
            <p:nvPr/>
          </p:nvGrpSpPr>
          <p:grpSpPr>
            <a:xfrm>
              <a:off x="296897" y="2583913"/>
              <a:ext cx="457200" cy="457200"/>
              <a:chOff x="296897" y="2583913"/>
              <a:chExt cx="457200" cy="457200"/>
            </a:xfrm>
          </p:grpSpPr>
          <p:sp>
            <p:nvSpPr>
              <p:cNvPr id="25" name="Round Diagonal Corner Rectangle 24">
                <a:extLst>
                  <a:ext uri="{FF2B5EF4-FFF2-40B4-BE49-F238E27FC236}">
                    <a16:creationId xmlns:a16="http://schemas.microsoft.com/office/drawing/2014/main" id="{B3520B22-E24C-CD4E-9C48-1C50D9F784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6897" y="2583913"/>
                <a:ext cx="457200" cy="457200"/>
              </a:xfrm>
              <a:prstGeom prst="round2DiagRect">
                <a:avLst>
                  <a:gd name="adj1" fmla="val 29727"/>
                  <a:gd name="adj2" fmla="val 0"/>
                </a:avLst>
              </a:prstGeom>
              <a:solidFill>
                <a:srgbClr val="00B0F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pic>
            <p:nvPicPr>
              <p:cNvPr id="26" name="Graphic 25" descr="Signpost with solid fill">
                <a:extLst>
                  <a:ext uri="{FF2B5EF4-FFF2-40B4-BE49-F238E27FC236}">
                    <a16:creationId xmlns:a16="http://schemas.microsoft.com/office/drawing/2014/main" id="{4F0D3CCD-8324-064B-BC58-7DB2399C84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88721" y="2667427"/>
                <a:ext cx="274320" cy="274320"/>
              </a:xfrm>
              <a:prstGeom prst="rect">
                <a:avLst/>
              </a:prstGeom>
            </p:spPr>
          </p:pic>
        </p:grpSp>
      </p:grpSp>
      <p:sp>
        <p:nvSpPr>
          <p:cNvPr id="28" name="Vertical Scroll 27">
            <a:extLst>
              <a:ext uri="{FF2B5EF4-FFF2-40B4-BE49-F238E27FC236}">
                <a16:creationId xmlns:a16="http://schemas.microsoft.com/office/drawing/2014/main" id="{27FB51CC-6383-6848-9216-1C60D3C91B1B}"/>
              </a:ext>
            </a:extLst>
          </p:cNvPr>
          <p:cNvSpPr/>
          <p:nvPr/>
        </p:nvSpPr>
        <p:spPr>
          <a:xfrm>
            <a:off x="553622" y="3200913"/>
            <a:ext cx="2600657" cy="633259"/>
          </a:xfrm>
          <a:prstGeom prst="verticalScroll">
            <a:avLst/>
          </a:prstGeom>
          <a:solidFill>
            <a:srgbClr val="C6D3B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kind create cluster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18499F2-A28E-4F42-A2D8-07D3A7BA5CD6}"/>
              </a:ext>
            </a:extLst>
          </p:cNvPr>
          <p:cNvGrpSpPr/>
          <p:nvPr/>
        </p:nvGrpSpPr>
        <p:grpSpPr>
          <a:xfrm>
            <a:off x="296897" y="2571750"/>
            <a:ext cx="2799383" cy="457200"/>
            <a:chOff x="296897" y="2583913"/>
            <a:chExt cx="2799383" cy="4572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E79C226-2F43-0549-87BE-01168D939356}"/>
                </a:ext>
              </a:extLst>
            </p:cNvPr>
            <p:cNvSpPr/>
            <p:nvPr/>
          </p:nvSpPr>
          <p:spPr>
            <a:xfrm>
              <a:off x="799817" y="2621476"/>
              <a:ext cx="22964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4F62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Working with cluster</a:t>
              </a:r>
            </a:p>
          </p:txBody>
        </p:sp>
        <p:sp>
          <p:nvSpPr>
            <p:cNvPr id="35" name="Round Diagonal Corner Rectangle 34">
              <a:extLst>
                <a:ext uri="{FF2B5EF4-FFF2-40B4-BE49-F238E27FC236}">
                  <a16:creationId xmlns:a16="http://schemas.microsoft.com/office/drawing/2014/main" id="{4AA9254A-8371-7A44-BC64-96FDBAC2B9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6897" y="2583913"/>
              <a:ext cx="457200" cy="457200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chemeClr val="accent3">
                <a:lumMod val="50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</p:grpSp>
      <p:pic>
        <p:nvPicPr>
          <p:cNvPr id="38" name="Graphic 37" descr="Online meeting with solid fill">
            <a:extLst>
              <a:ext uri="{FF2B5EF4-FFF2-40B4-BE49-F238E27FC236}">
                <a16:creationId xmlns:a16="http://schemas.microsoft.com/office/drawing/2014/main" id="{4064837D-52C3-3F47-88D1-1B0668E3E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8206" y="2625312"/>
            <a:ext cx="369332" cy="3693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33F994D-C53B-6D4F-AC88-0E1D27756B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8350" y="2159613"/>
            <a:ext cx="5557794" cy="20193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8FCAEF6-CC19-7840-B875-0E731EE4B8B8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E7317FCB-F91E-BC4B-99E5-0504FDD6A191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A0DE767-F607-8441-8324-63DA1D36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3533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5C3E4E-00CD-344C-B08E-10D30BF6A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kind                                                                    …features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28845-6E10-1B4F-AC56-87B87E68F978}"/>
              </a:ext>
            </a:extLst>
          </p:cNvPr>
          <p:cNvSpPr/>
          <p:nvPr/>
        </p:nvSpPr>
        <p:spPr>
          <a:xfrm>
            <a:off x="406394" y="2756415"/>
            <a:ext cx="24593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E68F11"/>
                </a:solidFill>
              </a:rPr>
              <a:t>Create a custom</a:t>
            </a:r>
            <a:br>
              <a:rPr lang="en-US" dirty="0">
                <a:solidFill>
                  <a:srgbClr val="E68F11"/>
                </a:solidFill>
              </a:rPr>
            </a:br>
            <a:r>
              <a:rPr lang="en-US" dirty="0">
                <a:solidFill>
                  <a:srgbClr val="E68F11"/>
                </a:solidFill>
              </a:rPr>
              <a:t>build of K8s:</a:t>
            </a:r>
            <a:br>
              <a:rPr lang="en-US" dirty="0">
                <a:solidFill>
                  <a:srgbClr val="E68F11"/>
                </a:solidFill>
              </a:rPr>
            </a:br>
            <a:r>
              <a:rPr lang="en-US" dirty="0">
                <a:solidFill>
                  <a:srgbClr val="E68F11"/>
                </a:solidFill>
              </a:rPr>
              <a:t>“</a:t>
            </a:r>
            <a:r>
              <a:rPr lang="en-US" i="1" dirty="0">
                <a:solidFill>
                  <a:srgbClr val="E68F11"/>
                </a:solidFill>
              </a:rPr>
              <a:t>kind build node-image”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43C9A8-27AD-3D46-9046-D23842DC5043}"/>
              </a:ext>
            </a:extLst>
          </p:cNvPr>
          <p:cNvGrpSpPr/>
          <p:nvPr/>
        </p:nvGrpSpPr>
        <p:grpSpPr>
          <a:xfrm>
            <a:off x="1361738" y="1957812"/>
            <a:ext cx="548640" cy="548640"/>
            <a:chOff x="296897" y="796835"/>
            <a:chExt cx="457200" cy="4572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3DB4B4E-4B2A-0E4C-B3DE-D3A4CDCFBD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6897" y="796835"/>
              <a:ext cx="457200" cy="457200"/>
            </a:xfrm>
            <a:prstGeom prst="ellipse">
              <a:avLst/>
            </a:prstGeom>
            <a:solidFill>
              <a:srgbClr val="E68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1440" rtlCol="0" anchor="ctr"/>
            <a:lstStyle/>
            <a:p>
              <a:pPr algn="ctr"/>
              <a:endParaRPr lang="en-US" sz="2400" b="1" dirty="0"/>
            </a:p>
          </p:txBody>
        </p:sp>
        <p:pic>
          <p:nvPicPr>
            <p:cNvPr id="8" name="Graphic 7" descr="Cement truck with solid fill">
              <a:extLst>
                <a:ext uri="{FF2B5EF4-FFF2-40B4-BE49-F238E27FC236}">
                  <a16:creationId xmlns:a16="http://schemas.microsoft.com/office/drawing/2014/main" id="{E5808BE6-1616-F54E-ACAB-FDB07B17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1901" y="889748"/>
              <a:ext cx="274320" cy="27432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14F6F62-BA11-344A-B3BA-F9F01794D354}"/>
              </a:ext>
            </a:extLst>
          </p:cNvPr>
          <p:cNvSpPr/>
          <p:nvPr/>
        </p:nvSpPr>
        <p:spPr>
          <a:xfrm>
            <a:off x="2745312" y="2761466"/>
            <a:ext cx="34930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Create &amp; Run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custom built k8s cluster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“kind create cluster --image &lt;</a:t>
            </a:r>
            <a:r>
              <a:rPr lang="en-US" dirty="0" err="1">
                <a:solidFill>
                  <a:srgbClr val="7030A0"/>
                </a:solidFill>
              </a:rPr>
              <a:t>img</a:t>
            </a:r>
            <a:r>
              <a:rPr lang="en-US" dirty="0">
                <a:solidFill>
                  <a:srgbClr val="7030A0"/>
                </a:solidFill>
              </a:rPr>
              <a:t>&gt;”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6D9773-5ACD-C34A-8007-F97B9EC82DED}"/>
              </a:ext>
            </a:extLst>
          </p:cNvPr>
          <p:cNvGrpSpPr/>
          <p:nvPr/>
        </p:nvGrpSpPr>
        <p:grpSpPr>
          <a:xfrm>
            <a:off x="4217528" y="1957812"/>
            <a:ext cx="548640" cy="548640"/>
            <a:chOff x="4023360" y="1582016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242BD6A-A3CA-134B-9564-B987AD1763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23360" y="1582016"/>
              <a:ext cx="548640" cy="54864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1440" rtlCol="0" anchor="ctr"/>
            <a:lstStyle/>
            <a:p>
              <a:pPr algn="ctr"/>
              <a:endParaRPr lang="en-US" sz="2400" b="1" dirty="0"/>
            </a:p>
          </p:txBody>
        </p:sp>
        <p:pic>
          <p:nvPicPr>
            <p:cNvPr id="16" name="Graphic 15" descr="Connections with solid fill">
              <a:extLst>
                <a:ext uri="{FF2B5EF4-FFF2-40B4-BE49-F238E27FC236}">
                  <a16:creationId xmlns:a16="http://schemas.microsoft.com/office/drawing/2014/main" id="{31844028-51FD-0147-B181-283136A9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69079" y="1627735"/>
              <a:ext cx="457201" cy="45720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E3C4394-D91B-264E-8066-F8D540A4172A}"/>
              </a:ext>
            </a:extLst>
          </p:cNvPr>
          <p:cNvSpPr/>
          <p:nvPr/>
        </p:nvSpPr>
        <p:spPr>
          <a:xfrm>
            <a:off x="6362824" y="2756415"/>
            <a:ext cx="2257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cs typeface="Arial" panose="020B0604020202020204" pitchFamily="34" charset="0"/>
              </a:rPr>
              <a:t>supports Linux,</a:t>
            </a:r>
          </a:p>
          <a:p>
            <a:pPr algn="ctr"/>
            <a:r>
              <a:rPr lang="en-US" dirty="0">
                <a:solidFill>
                  <a:srgbClr val="0070C0"/>
                </a:solidFill>
                <a:cs typeface="Arial" panose="020B0604020202020204" pitchFamily="34" charset="0"/>
              </a:rPr>
              <a:t>macOS and Windows</a:t>
            </a:r>
            <a:br>
              <a:rPr lang="en-US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en-US" dirty="0">
                <a:solidFill>
                  <a:srgbClr val="0070C0"/>
                </a:solidFill>
                <a:cs typeface="Arial" panose="020B0604020202020204" pitchFamily="34" charset="0"/>
              </a:rPr>
              <a:t>(with docker daemon)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32D1A8-3907-5D41-85FC-19D04E515E98}"/>
              </a:ext>
            </a:extLst>
          </p:cNvPr>
          <p:cNvSpPr>
            <a:spLocks noChangeAspect="1"/>
          </p:cNvSpPr>
          <p:nvPr/>
        </p:nvSpPr>
        <p:spPr>
          <a:xfrm>
            <a:off x="7073318" y="1964039"/>
            <a:ext cx="548640" cy="5486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endParaRPr lang="en-US" sz="2400" b="1" dirty="0"/>
          </a:p>
        </p:txBody>
      </p:sp>
      <p:pic>
        <p:nvPicPr>
          <p:cNvPr id="25" name="Graphic 24" descr="Flowchart with solid fill">
            <a:extLst>
              <a:ext uri="{FF2B5EF4-FFF2-40B4-BE49-F238E27FC236}">
                <a16:creationId xmlns:a16="http://schemas.microsoft.com/office/drawing/2014/main" id="{D2DEF6F5-06E0-0648-9E95-5E93EAE58E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18150" y="2006796"/>
            <a:ext cx="458976" cy="45897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807A2F8-3E04-F84F-82D1-C10C8D8F7921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3DB42ECC-DDB4-9044-B783-1DB842E1136F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12B6E40-C168-BC4C-A71C-452748025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6885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5D62D8-C062-6B4D-89AD-DC7558DD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kind                                                                    …features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03086B-BF13-E649-963E-3021ADE7ADE5}"/>
              </a:ext>
            </a:extLst>
          </p:cNvPr>
          <p:cNvSpPr/>
          <p:nvPr/>
        </p:nvSpPr>
        <p:spPr>
          <a:xfrm>
            <a:off x="4250539" y="2249902"/>
            <a:ext cx="4714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Creates multi-node and control-plane HA cluster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061517-B7B2-E84C-8DD2-78F49CC684E2}"/>
              </a:ext>
            </a:extLst>
          </p:cNvPr>
          <p:cNvSpPr/>
          <p:nvPr/>
        </p:nvSpPr>
        <p:spPr>
          <a:xfrm>
            <a:off x="4250539" y="1852695"/>
            <a:ext cx="3105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Supports kind configuration file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E466C2-805E-4641-8E22-36E601A14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97" y="1814422"/>
            <a:ext cx="3530600" cy="163830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69592" dist="147957" dir="6867190" algn="tr" rotWithShape="0">
              <a:prstClr val="black">
                <a:alpha val="66216"/>
              </a:prstClr>
            </a:outerShdw>
            <a:softEdge rad="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86C39A3-C609-6047-99A3-EB8BD307E682}"/>
              </a:ext>
            </a:extLst>
          </p:cNvPr>
          <p:cNvGrpSpPr/>
          <p:nvPr/>
        </p:nvGrpSpPr>
        <p:grpSpPr>
          <a:xfrm>
            <a:off x="342010" y="649418"/>
            <a:ext cx="4229990" cy="472133"/>
            <a:chOff x="936819" y="762736"/>
            <a:chExt cx="4229990" cy="472133"/>
          </a:xfrm>
        </p:grpSpPr>
        <p:sp>
          <p:nvSpPr>
            <p:cNvPr id="11" name="Round Diagonal Corner Rectangle 10">
              <a:extLst>
                <a:ext uri="{FF2B5EF4-FFF2-40B4-BE49-F238E27FC236}">
                  <a16:creationId xmlns:a16="http://schemas.microsoft.com/office/drawing/2014/main" id="{95EC7C7B-2985-444F-B5DE-D7FC67C16D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819" y="762736"/>
              <a:ext cx="457200" cy="457200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00B0F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602611-4053-5F42-8498-054A25A2CA25}"/>
                </a:ext>
              </a:extLst>
            </p:cNvPr>
            <p:cNvSpPr/>
            <p:nvPr/>
          </p:nvSpPr>
          <p:spPr>
            <a:xfrm>
              <a:off x="1431363" y="802267"/>
              <a:ext cx="37354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0B1F0"/>
                  </a:solidFill>
                </a:rPr>
                <a:t>Images can be loaded from local build</a:t>
              </a:r>
              <a:endParaRPr lang="en-US" i="1" dirty="0">
                <a:solidFill>
                  <a:srgbClr val="00B1F0"/>
                </a:solidFill>
              </a:endParaRPr>
            </a:p>
          </p:txBody>
        </p:sp>
        <p:pic>
          <p:nvPicPr>
            <p:cNvPr id="12" name="Graphic 11" descr="Circles with arrows with solid fill">
              <a:extLst>
                <a:ext uri="{FF2B5EF4-FFF2-40B4-BE49-F238E27FC236}">
                  <a16:creationId xmlns:a16="http://schemas.microsoft.com/office/drawing/2014/main" id="{5C68F03D-802C-B340-9B11-8FBD804C0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6819" y="777669"/>
              <a:ext cx="457200" cy="4572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B266D5-FA52-DE4B-BEA5-09D1AB8B1F16}"/>
              </a:ext>
            </a:extLst>
          </p:cNvPr>
          <p:cNvGrpSpPr/>
          <p:nvPr/>
        </p:nvGrpSpPr>
        <p:grpSpPr>
          <a:xfrm>
            <a:off x="342010" y="1204969"/>
            <a:ext cx="6128704" cy="457200"/>
            <a:chOff x="894767" y="1490133"/>
            <a:chExt cx="6128704" cy="4572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F298E8-8EF6-5441-A60D-E520D4BDDF2C}"/>
                </a:ext>
              </a:extLst>
            </p:cNvPr>
            <p:cNvSpPr/>
            <p:nvPr/>
          </p:nvSpPr>
          <p:spPr>
            <a:xfrm>
              <a:off x="1431363" y="1555986"/>
              <a:ext cx="55921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FFC000"/>
                  </a:solidFill>
                </a:rPr>
                <a:t>Allows locally built image to directly run inside K8s cluster</a:t>
              </a:r>
              <a:endParaRPr lang="en-US" i="1" dirty="0">
                <a:solidFill>
                  <a:srgbClr val="FFC000"/>
                </a:solidFill>
              </a:endParaRPr>
            </a:p>
          </p:txBody>
        </p:sp>
        <p:sp>
          <p:nvSpPr>
            <p:cNvPr id="13" name="Round Diagonal Corner Rectangle 12">
              <a:extLst>
                <a:ext uri="{FF2B5EF4-FFF2-40B4-BE49-F238E27FC236}">
                  <a16:creationId xmlns:a16="http://schemas.microsoft.com/office/drawing/2014/main" id="{1A9AE67E-8939-184B-9075-CE5F03DED7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4767" y="1490133"/>
              <a:ext cx="457200" cy="457200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FFC00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14" name="Graphic 13" descr="Recycle with solid fill">
              <a:extLst>
                <a:ext uri="{FF2B5EF4-FFF2-40B4-BE49-F238E27FC236}">
                  <a16:creationId xmlns:a16="http://schemas.microsoft.com/office/drawing/2014/main" id="{B9AE82FF-C096-9B49-8689-93A054FC6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6203" y="1548513"/>
              <a:ext cx="374328" cy="374328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3D81DAD-D524-5644-B862-0273087F5B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9314" y="3087286"/>
            <a:ext cx="4622800" cy="1193801"/>
          </a:xfrm>
          <a:prstGeom prst="rect">
            <a:avLst/>
          </a:prstGeom>
          <a:effectLst>
            <a:outerShdw blurRad="50800" dist="177800" dir="3000000" algn="l" rotWithShape="0">
              <a:prstClr val="black">
                <a:alpha val="52443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49F01D9-ECD4-854C-AC62-E1D86C3350D7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887352C3-7A5B-BA43-A495-F618DFBFB7D6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650BA45-5CC8-A344-9D9A-388C9636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0811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34F3E9E-DDD3-4B45-9FC8-897AAB9D4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kind                                                             ….Observation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276964-D4F2-B743-80F6-7462AC3E1CF3}"/>
              </a:ext>
            </a:extLst>
          </p:cNvPr>
          <p:cNvGrpSpPr/>
          <p:nvPr/>
        </p:nvGrpSpPr>
        <p:grpSpPr>
          <a:xfrm>
            <a:off x="680324" y="707858"/>
            <a:ext cx="5802119" cy="458316"/>
            <a:chOff x="680324" y="993609"/>
            <a:chExt cx="5802119" cy="458316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EEC7CB3-1130-D244-9241-97BDE06EBBB7}"/>
                </a:ext>
              </a:extLst>
            </p:cNvPr>
            <p:cNvSpPr/>
            <p:nvPr/>
          </p:nvSpPr>
          <p:spPr>
            <a:xfrm>
              <a:off x="1446449" y="994725"/>
              <a:ext cx="5035994" cy="457200"/>
            </a:xfrm>
            <a:prstGeom prst="roundRect">
              <a:avLst>
                <a:gd name="adj" fmla="val 27507"/>
              </a:avLst>
            </a:prstGeom>
            <a:solidFill>
              <a:srgbClr val="E0C7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 Diagonal Corner Rectangle 7">
              <a:extLst>
                <a:ext uri="{FF2B5EF4-FFF2-40B4-BE49-F238E27FC236}">
                  <a16:creationId xmlns:a16="http://schemas.microsoft.com/office/drawing/2014/main" id="{4E1DDAF2-A8E1-0A4D-98FB-2CF896B69E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0324" y="993609"/>
              <a:ext cx="457200" cy="457200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7030A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9" name="Graphic 8" descr="Whale with solid fill">
              <a:extLst>
                <a:ext uri="{FF2B5EF4-FFF2-40B4-BE49-F238E27FC236}">
                  <a16:creationId xmlns:a16="http://schemas.microsoft.com/office/drawing/2014/main" id="{50322ADD-1AEE-7B40-9049-4A3B3EC17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347" y="1039329"/>
              <a:ext cx="365760" cy="36576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690AD9-08D6-9E41-94D1-F23AD8712BA6}"/>
                </a:ext>
              </a:extLst>
            </p:cNvPr>
            <p:cNvSpPr/>
            <p:nvPr/>
          </p:nvSpPr>
          <p:spPr>
            <a:xfrm>
              <a:off x="1446449" y="1031225"/>
              <a:ext cx="37112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Needs docker/</a:t>
              </a:r>
              <a:r>
                <a:rPr lang="en-US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podman</a:t>
              </a:r>
              <a:r>
                <a:rPr lang="en-US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 the host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6BCE6F5-C0A3-D447-9A33-6AA969164DC7}"/>
              </a:ext>
            </a:extLst>
          </p:cNvPr>
          <p:cNvGrpSpPr/>
          <p:nvPr/>
        </p:nvGrpSpPr>
        <p:grpSpPr>
          <a:xfrm>
            <a:off x="674101" y="1340074"/>
            <a:ext cx="5808342" cy="704179"/>
            <a:chOff x="674101" y="1682971"/>
            <a:chExt cx="5808342" cy="70417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E59A5BF-9468-354F-8425-043C336EC62D}"/>
                </a:ext>
              </a:extLst>
            </p:cNvPr>
            <p:cNvSpPr/>
            <p:nvPr/>
          </p:nvSpPr>
          <p:spPr>
            <a:xfrm>
              <a:off x="1446449" y="1682971"/>
              <a:ext cx="5035994" cy="704179"/>
            </a:xfrm>
            <a:prstGeom prst="roundRect">
              <a:avLst>
                <a:gd name="adj" fmla="val 27507"/>
              </a:avLst>
            </a:prstGeom>
            <a:solidFill>
              <a:srgbClr val="E0C7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Runs in all OS viz., Win/Mac/Linux provided docker daemon is available.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227FEE2-6416-9A4F-8808-9896A9891D6F}"/>
                </a:ext>
              </a:extLst>
            </p:cNvPr>
            <p:cNvGrpSpPr/>
            <p:nvPr/>
          </p:nvGrpSpPr>
          <p:grpSpPr>
            <a:xfrm>
              <a:off x="674101" y="1806460"/>
              <a:ext cx="457200" cy="457200"/>
              <a:chOff x="680324" y="1691137"/>
              <a:chExt cx="457200" cy="457200"/>
            </a:xfrm>
          </p:grpSpPr>
          <p:sp>
            <p:nvSpPr>
              <p:cNvPr id="13" name="Round Diagonal Corner Rectangle 12">
                <a:extLst>
                  <a:ext uri="{FF2B5EF4-FFF2-40B4-BE49-F238E27FC236}">
                    <a16:creationId xmlns:a16="http://schemas.microsoft.com/office/drawing/2014/main" id="{1BDC3DC3-C539-CA40-BF61-A25CF6310F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0324" y="1691137"/>
                <a:ext cx="457200" cy="457200"/>
              </a:xfrm>
              <a:prstGeom prst="round2DiagRect">
                <a:avLst>
                  <a:gd name="adj1" fmla="val 29727"/>
                  <a:gd name="adj2" fmla="val 0"/>
                </a:avLst>
              </a:prstGeom>
              <a:solidFill>
                <a:srgbClr val="7030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pic>
            <p:nvPicPr>
              <p:cNvPr id="14" name="Graphic 13" descr="Laptop with solid fill">
                <a:extLst>
                  <a:ext uri="{FF2B5EF4-FFF2-40B4-BE49-F238E27FC236}">
                    <a16:creationId xmlns:a16="http://schemas.microsoft.com/office/drawing/2014/main" id="{5C26EECB-CC79-6D49-A174-89E5D7C08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17494" y="1736857"/>
                <a:ext cx="365760" cy="365760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C460A15-9CB9-314F-9B96-F4D59E42B7EF}"/>
              </a:ext>
            </a:extLst>
          </p:cNvPr>
          <p:cNvGrpSpPr/>
          <p:nvPr/>
        </p:nvGrpSpPr>
        <p:grpSpPr>
          <a:xfrm>
            <a:off x="681695" y="2220717"/>
            <a:ext cx="5819411" cy="745810"/>
            <a:chOff x="681695" y="2563616"/>
            <a:chExt cx="5819411" cy="74581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6B6FBF9-758A-B548-B7DA-6DF7BCEF8C1F}"/>
                </a:ext>
              </a:extLst>
            </p:cNvPr>
            <p:cNvSpPr/>
            <p:nvPr/>
          </p:nvSpPr>
          <p:spPr>
            <a:xfrm>
              <a:off x="1465112" y="2563616"/>
              <a:ext cx="5035994" cy="745810"/>
            </a:xfrm>
            <a:prstGeom prst="roundRect">
              <a:avLst>
                <a:gd name="adj" fmla="val 27507"/>
              </a:avLst>
            </a:prstGeom>
            <a:solidFill>
              <a:srgbClr val="E0C7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Additional deployment for lib/registry to run container registry for Images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421D208-AC06-EC44-BE9D-CB894A07F087}"/>
                </a:ext>
              </a:extLst>
            </p:cNvPr>
            <p:cNvGrpSpPr/>
            <p:nvPr/>
          </p:nvGrpSpPr>
          <p:grpSpPr>
            <a:xfrm>
              <a:off x="681695" y="2704909"/>
              <a:ext cx="457200" cy="457200"/>
              <a:chOff x="692640" y="2547855"/>
              <a:chExt cx="457200" cy="457200"/>
            </a:xfrm>
          </p:grpSpPr>
          <p:sp>
            <p:nvSpPr>
              <p:cNvPr id="18" name="Round Diagonal Corner Rectangle 17">
                <a:extLst>
                  <a:ext uri="{FF2B5EF4-FFF2-40B4-BE49-F238E27FC236}">
                    <a16:creationId xmlns:a16="http://schemas.microsoft.com/office/drawing/2014/main" id="{566AE158-0F51-024D-84F8-F6D4D49058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2640" y="2547855"/>
                <a:ext cx="457200" cy="457200"/>
              </a:xfrm>
              <a:prstGeom prst="round2DiagRect">
                <a:avLst>
                  <a:gd name="adj1" fmla="val 29727"/>
                  <a:gd name="adj2" fmla="val 0"/>
                </a:avLst>
              </a:prstGeom>
              <a:solidFill>
                <a:srgbClr val="7030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pic>
            <p:nvPicPr>
              <p:cNvPr id="20" name="Graphic 19" descr="Building Brick Wall with solid fill">
                <a:extLst>
                  <a:ext uri="{FF2B5EF4-FFF2-40B4-BE49-F238E27FC236}">
                    <a16:creationId xmlns:a16="http://schemas.microsoft.com/office/drawing/2014/main" id="{52873C4B-EC80-564F-BE7E-5AF810BAF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44707" y="2563617"/>
                <a:ext cx="365760" cy="365760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9B27AA-FA54-FB48-976E-36E642D06F4D}"/>
              </a:ext>
            </a:extLst>
          </p:cNvPr>
          <p:cNvGrpSpPr/>
          <p:nvPr/>
        </p:nvGrpSpPr>
        <p:grpSpPr>
          <a:xfrm>
            <a:off x="664434" y="3149906"/>
            <a:ext cx="5818007" cy="460223"/>
            <a:chOff x="664434" y="3484640"/>
            <a:chExt cx="5818007" cy="460223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F5B50997-0DA9-A94C-98DC-0005E3F17A84}"/>
                </a:ext>
              </a:extLst>
            </p:cNvPr>
            <p:cNvSpPr/>
            <p:nvPr/>
          </p:nvSpPr>
          <p:spPr>
            <a:xfrm>
              <a:off x="1446448" y="3484640"/>
              <a:ext cx="5035993" cy="457201"/>
            </a:xfrm>
            <a:prstGeom prst="roundRect">
              <a:avLst>
                <a:gd name="adj" fmla="val 27507"/>
              </a:avLst>
            </a:prstGeom>
            <a:solidFill>
              <a:srgbClr val="E0C7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 suited for CI environment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AA38725-9CA2-184D-A02F-9FEBAF2D3D30}"/>
                </a:ext>
              </a:extLst>
            </p:cNvPr>
            <p:cNvGrpSpPr/>
            <p:nvPr/>
          </p:nvGrpSpPr>
          <p:grpSpPr>
            <a:xfrm>
              <a:off x="664434" y="3487663"/>
              <a:ext cx="476533" cy="457200"/>
              <a:chOff x="680324" y="3263706"/>
              <a:chExt cx="476533" cy="457200"/>
            </a:xfrm>
          </p:grpSpPr>
          <p:sp>
            <p:nvSpPr>
              <p:cNvPr id="23" name="Round Diagonal Corner Rectangle 22">
                <a:extLst>
                  <a:ext uri="{FF2B5EF4-FFF2-40B4-BE49-F238E27FC236}">
                    <a16:creationId xmlns:a16="http://schemas.microsoft.com/office/drawing/2014/main" id="{6EA5D847-F480-694A-B046-05DCAFA03C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0324" y="3263706"/>
                <a:ext cx="457200" cy="457200"/>
              </a:xfrm>
              <a:prstGeom prst="round2DiagRect">
                <a:avLst>
                  <a:gd name="adj1" fmla="val 29727"/>
                  <a:gd name="adj2" fmla="val 0"/>
                </a:avLst>
              </a:prstGeom>
              <a:solidFill>
                <a:srgbClr val="7030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5" name="Rectangle 24" descr="Filter">
                <a:extLst>
                  <a:ext uri="{FF2B5EF4-FFF2-40B4-BE49-F238E27FC236}">
                    <a16:creationId xmlns:a16="http://schemas.microsoft.com/office/drawing/2014/main" id="{4904C206-5B67-D743-93F1-DFD3A0EC8797}"/>
                  </a:ext>
                </a:extLst>
              </p:cNvPr>
              <p:cNvSpPr/>
              <p:nvPr/>
            </p:nvSpPr>
            <p:spPr>
              <a:xfrm>
                <a:off x="685623" y="3323445"/>
                <a:ext cx="471234" cy="386978"/>
              </a:xfrm>
              <a:prstGeom prst="rect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pic>
        <p:nvPicPr>
          <p:cNvPr id="26" name="Picture 2" descr="Certified Kubernetes">
            <a:extLst>
              <a:ext uri="{FF2B5EF4-FFF2-40B4-BE49-F238E27FC236}">
                <a16:creationId xmlns:a16="http://schemas.microsoft.com/office/drawing/2014/main" id="{CFBF93BA-E84D-E94D-AF59-E39E7B991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32" y="1913517"/>
            <a:ext cx="1005262" cy="135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7012D24-1590-124B-A5A9-7BB7BA8B9F3B}"/>
              </a:ext>
            </a:extLst>
          </p:cNvPr>
          <p:cNvGrpSpPr/>
          <p:nvPr/>
        </p:nvGrpSpPr>
        <p:grpSpPr>
          <a:xfrm>
            <a:off x="664434" y="3794012"/>
            <a:ext cx="5808339" cy="457201"/>
            <a:chOff x="674101" y="4014032"/>
            <a:chExt cx="5808339" cy="457201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1A8FB001-4228-6744-A905-DE94F82B2CDB}"/>
                </a:ext>
              </a:extLst>
            </p:cNvPr>
            <p:cNvSpPr/>
            <p:nvPr/>
          </p:nvSpPr>
          <p:spPr>
            <a:xfrm>
              <a:off x="1446448" y="4014032"/>
              <a:ext cx="5035992" cy="457201"/>
            </a:xfrm>
            <a:prstGeom prst="roundRect">
              <a:avLst>
                <a:gd name="adj" fmla="val 27507"/>
              </a:avLst>
            </a:prstGeom>
            <a:solidFill>
              <a:srgbClr val="E0C7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Doesn’t support Windows containers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D3E9838-EE4A-1F41-86F0-299E041CF160}"/>
                </a:ext>
              </a:extLst>
            </p:cNvPr>
            <p:cNvGrpSpPr/>
            <p:nvPr/>
          </p:nvGrpSpPr>
          <p:grpSpPr>
            <a:xfrm>
              <a:off x="674101" y="4014032"/>
              <a:ext cx="457200" cy="457200"/>
              <a:chOff x="680324" y="3924100"/>
              <a:chExt cx="457200" cy="457200"/>
            </a:xfrm>
          </p:grpSpPr>
          <p:sp>
            <p:nvSpPr>
              <p:cNvPr id="29" name="Round Diagonal Corner Rectangle 28">
                <a:extLst>
                  <a:ext uri="{FF2B5EF4-FFF2-40B4-BE49-F238E27FC236}">
                    <a16:creationId xmlns:a16="http://schemas.microsoft.com/office/drawing/2014/main" id="{B8049193-33AA-FC40-8405-CD0454BB75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0324" y="3924100"/>
                <a:ext cx="457200" cy="457200"/>
              </a:xfrm>
              <a:prstGeom prst="round2DiagRect">
                <a:avLst>
                  <a:gd name="adj1" fmla="val 29727"/>
                  <a:gd name="adj2" fmla="val 0"/>
                </a:avLst>
              </a:prstGeom>
              <a:solidFill>
                <a:srgbClr val="7030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pic>
            <p:nvPicPr>
              <p:cNvPr id="31" name="Graphic 30" descr="Information with solid fill">
                <a:extLst>
                  <a:ext uri="{FF2B5EF4-FFF2-40B4-BE49-F238E27FC236}">
                    <a16:creationId xmlns:a16="http://schemas.microsoft.com/office/drawing/2014/main" id="{3D9900BC-2D01-3947-A1B3-017971D50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94621" y="3946206"/>
                <a:ext cx="431348" cy="431348"/>
              </a:xfrm>
              <a:prstGeom prst="rect">
                <a:avLst/>
              </a:prstGeom>
            </p:spPr>
          </p:pic>
        </p:grp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AEC6009-B193-EA4D-A6AE-149DD8579201}"/>
              </a:ext>
            </a:extLst>
          </p:cNvPr>
          <p:cNvCxnSpPr>
            <a:cxnSpLocks/>
          </p:cNvCxnSpPr>
          <p:nvPr/>
        </p:nvCxnSpPr>
        <p:spPr>
          <a:xfrm>
            <a:off x="6790480" y="737452"/>
            <a:ext cx="0" cy="3913632"/>
          </a:xfrm>
          <a:prstGeom prst="line">
            <a:avLst/>
          </a:prstGeom>
          <a:ln cap="rnd" cmpd="sng">
            <a:gradFill>
              <a:gsLst>
                <a:gs pos="0">
                  <a:schemeClr val="tx2">
                    <a:lumMod val="0"/>
                  </a:schemeClr>
                </a:gs>
                <a:gs pos="31000">
                  <a:schemeClr val="accent2">
                    <a:lumMod val="60000"/>
                    <a:lumOff val="40000"/>
                  </a:schemeClr>
                </a:gs>
                <a:gs pos="60000">
                  <a:schemeClr val="accent4">
                    <a:lumMod val="60000"/>
                    <a:lumOff val="40000"/>
                  </a:schemeClr>
                </a:gs>
                <a:gs pos="100000">
                  <a:srgbClr val="00B050"/>
                </a:gs>
              </a:gsLst>
              <a:lin ang="5400000" scaled="1"/>
            </a:gradFill>
            <a:headEnd type="diamond"/>
            <a:tailEnd type="diamond"/>
          </a:ln>
          <a:effectLst>
            <a:glow rad="141823">
              <a:schemeClr val="accent1">
                <a:alpha val="21988"/>
              </a:schemeClr>
            </a:glow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CD86D9-756D-AE4A-BCA9-858EC6B33360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293F3D38-A5C9-4145-B653-BCB8AF432893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3327148-1479-154B-B9EA-666E5F14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4978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C9FE1D-7C3C-4647-A7D6-99BFE8677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k3s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711971-3D28-0444-B899-987B6E3338C4}"/>
              </a:ext>
            </a:extLst>
          </p:cNvPr>
          <p:cNvGrpSpPr/>
          <p:nvPr/>
        </p:nvGrpSpPr>
        <p:grpSpPr>
          <a:xfrm>
            <a:off x="213971" y="697544"/>
            <a:ext cx="4838343" cy="375710"/>
            <a:chOff x="213971" y="738364"/>
            <a:chExt cx="4838343" cy="37571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5F5866D-F4EA-8A47-B49F-1B01851FBC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3971" y="748314"/>
              <a:ext cx="365760" cy="3657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scene3d>
              <a:camera prst="orthographicFron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 descr="Harvey Balls 20% with solid fill">
              <a:extLst>
                <a:ext uri="{FF2B5EF4-FFF2-40B4-BE49-F238E27FC236}">
                  <a16:creationId xmlns:a16="http://schemas.microsoft.com/office/drawing/2014/main" id="{F0B9D235-71F5-7B4E-8CD0-49351F6E3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1527" y="785870"/>
              <a:ext cx="274320" cy="27432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C0E4E0-A8E7-A44B-9618-356351502EAA}"/>
                </a:ext>
              </a:extLst>
            </p:cNvPr>
            <p:cNvSpPr/>
            <p:nvPr/>
          </p:nvSpPr>
          <p:spPr>
            <a:xfrm>
              <a:off x="617287" y="738364"/>
              <a:ext cx="443502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7836AC"/>
                  </a:solidFill>
                </a:rPr>
                <a:t>Can be installed directly only on Linux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9D4FE7-612B-2E45-B11F-779E61AFD099}"/>
              </a:ext>
            </a:extLst>
          </p:cNvPr>
          <p:cNvGrpSpPr/>
          <p:nvPr/>
        </p:nvGrpSpPr>
        <p:grpSpPr>
          <a:xfrm>
            <a:off x="188638" y="1198455"/>
            <a:ext cx="4838343" cy="369332"/>
            <a:chOff x="213971" y="1274496"/>
            <a:chExt cx="4838343" cy="36933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3121832-DD35-8644-858F-F1FF74DB94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3971" y="1278068"/>
              <a:ext cx="365760" cy="3657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Processor with solid fill">
              <a:extLst>
                <a:ext uri="{FF2B5EF4-FFF2-40B4-BE49-F238E27FC236}">
                  <a16:creationId xmlns:a16="http://schemas.microsoft.com/office/drawing/2014/main" id="{ED4D0678-C896-D44A-A62F-6D9FDEB3C554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4592" y="1322155"/>
              <a:ext cx="274320" cy="27432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46F354-3FC6-0241-8752-FFE313CE677B}"/>
                </a:ext>
              </a:extLst>
            </p:cNvPr>
            <p:cNvSpPr/>
            <p:nvPr/>
          </p:nvSpPr>
          <p:spPr>
            <a:xfrm>
              <a:off x="617287" y="1274496"/>
              <a:ext cx="443502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7836AC"/>
                  </a:solidFill>
                </a:rPr>
                <a:t>Needs either a VM in local machine or </a:t>
              </a:r>
              <a:r>
                <a:rPr lang="en-US" i="1" dirty="0">
                  <a:solidFill>
                    <a:srgbClr val="7836AC"/>
                  </a:solidFill>
                </a:rPr>
                <a:t>k3d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8656652-93DC-AB49-90AD-2A8D616D6CB9}"/>
              </a:ext>
            </a:extLst>
          </p:cNvPr>
          <p:cNvSpPr/>
          <p:nvPr/>
        </p:nvSpPr>
        <p:spPr>
          <a:xfrm>
            <a:off x="591954" y="1699366"/>
            <a:ext cx="3049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E9541F"/>
                </a:solidFill>
                <a:cs typeface="Arial" panose="020B0604020202020204" pitchFamily="34" charset="0"/>
              </a:rPr>
              <a:t>multipass</a:t>
            </a:r>
            <a:r>
              <a:rPr lang="en-US" dirty="0">
                <a:solidFill>
                  <a:srgbClr val="E9541F"/>
                </a:solidFill>
                <a:cs typeface="Arial" panose="020B0604020202020204" pitchFamily="34" charset="0"/>
              </a:rPr>
              <a:t> can be used for VMs</a:t>
            </a:r>
          </a:p>
        </p:txBody>
      </p:sp>
      <p:pic>
        <p:nvPicPr>
          <p:cNvPr id="18" name="Picture 4" descr="Install Multipass on Linux | Snap Store">
            <a:extLst>
              <a:ext uri="{FF2B5EF4-FFF2-40B4-BE49-F238E27FC236}">
                <a16:creationId xmlns:a16="http://schemas.microsoft.com/office/drawing/2014/main" id="{4C668FCC-41F7-8044-A9E6-4C3637CF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8" y="1746893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0D1E16-3C38-4341-AA11-375AA8DA95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181" y="2200277"/>
            <a:ext cx="6375333" cy="2471284"/>
          </a:xfrm>
          <a:prstGeom prst="rect">
            <a:avLst/>
          </a:prstGeom>
          <a:effectLst>
            <a:outerShdw blurRad="50800" dist="209497" dir="8380556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E549D55-64A5-E74B-ADE3-072926076C3E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7124C7BE-601D-1544-AA91-B62EFEDC0DD4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D270A4E-729F-F949-B323-F4C53BA4F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5966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59E0C8-A713-6C45-9984-BE858386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K3s                                                                 …..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multipass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E34EF-BBE9-3441-BD05-08BD8913B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97" y="879020"/>
            <a:ext cx="5854700" cy="1422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59A7BA-42A1-664C-9CB3-073FEDB29F4C}"/>
              </a:ext>
            </a:extLst>
          </p:cNvPr>
          <p:cNvSpPr/>
          <p:nvPr/>
        </p:nvSpPr>
        <p:spPr>
          <a:xfrm>
            <a:off x="6479245" y="1405554"/>
            <a:ext cx="2485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836AC"/>
                </a:solidFill>
              </a:rPr>
              <a:t>Installs </a:t>
            </a:r>
            <a:r>
              <a:rPr lang="en-US" dirty="0" err="1">
                <a:solidFill>
                  <a:srgbClr val="7836AC"/>
                </a:solidFill>
              </a:rPr>
              <a:t>traefik</a:t>
            </a:r>
            <a:r>
              <a:rPr lang="en-US" dirty="0">
                <a:solidFill>
                  <a:srgbClr val="7836AC"/>
                </a:solidFill>
              </a:rPr>
              <a:t> by default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3F1AF9-B00E-3C40-8A8F-E0D83ACDE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870" y="2922051"/>
            <a:ext cx="6946900" cy="1003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B79107-055E-CD49-9473-6FDB0CB9E0D2}"/>
              </a:ext>
            </a:extLst>
          </p:cNvPr>
          <p:cNvSpPr/>
          <p:nvPr/>
        </p:nvSpPr>
        <p:spPr>
          <a:xfrm>
            <a:off x="-212272" y="2922051"/>
            <a:ext cx="2485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7836AC"/>
                </a:solidFill>
              </a:rPr>
              <a:t>Simply export the </a:t>
            </a:r>
            <a:br>
              <a:rPr lang="en-US" dirty="0">
                <a:solidFill>
                  <a:srgbClr val="7836AC"/>
                </a:solidFill>
              </a:rPr>
            </a:br>
            <a:r>
              <a:rPr lang="en-US" dirty="0">
                <a:solidFill>
                  <a:srgbClr val="7836AC"/>
                </a:solidFill>
              </a:rPr>
              <a:t>config to access </a:t>
            </a:r>
            <a:br>
              <a:rPr lang="en-US" dirty="0">
                <a:solidFill>
                  <a:srgbClr val="7836AC"/>
                </a:solidFill>
              </a:rPr>
            </a:br>
            <a:r>
              <a:rPr lang="en-US" dirty="0">
                <a:solidFill>
                  <a:srgbClr val="7836AC"/>
                </a:solidFill>
              </a:rPr>
              <a:t>from local host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A6C223-9596-F24B-A5C4-92FF8335B056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9CF6D9E7-22BF-8845-8880-A6D3AF4F2AFD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48E8336-D0AB-9D47-90A3-EAA85FDA7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58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B90FEDC-3FF6-1A4B-A904-0783DE3CA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K3s                         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multipass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….High Availability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9E862D7-6A30-8A46-B826-53BB2754DE00}"/>
              </a:ext>
            </a:extLst>
          </p:cNvPr>
          <p:cNvGrpSpPr/>
          <p:nvPr/>
        </p:nvGrpSpPr>
        <p:grpSpPr>
          <a:xfrm>
            <a:off x="268321" y="723305"/>
            <a:ext cx="9373700" cy="3468993"/>
            <a:chOff x="268321" y="723305"/>
            <a:chExt cx="9332879" cy="3468993"/>
          </a:xfrm>
        </p:grpSpPr>
        <p:sp>
          <p:nvSpPr>
            <p:cNvPr id="15" name="Round Diagonal Corner Rectangle 14">
              <a:extLst>
                <a:ext uri="{FF2B5EF4-FFF2-40B4-BE49-F238E27FC236}">
                  <a16:creationId xmlns:a16="http://schemas.microsoft.com/office/drawing/2014/main" id="{FC05DF84-ACBF-D64D-BFDF-02847DB253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733" y="723305"/>
              <a:ext cx="457200" cy="457200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00206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14" name="Graphic 13" descr="User network with solid fill">
              <a:extLst>
                <a:ext uri="{FF2B5EF4-FFF2-40B4-BE49-F238E27FC236}">
                  <a16:creationId xmlns:a16="http://schemas.microsoft.com/office/drawing/2014/main" id="{FBF66292-A1BB-F84F-AEAE-BD66EE56D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7718" y="772290"/>
              <a:ext cx="359229" cy="35922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BFE429-5ABE-7E49-B79B-85F7711BBC77}"/>
                </a:ext>
              </a:extLst>
            </p:cNvPr>
            <p:cNvSpPr/>
            <p:nvPr/>
          </p:nvSpPr>
          <p:spPr>
            <a:xfrm>
              <a:off x="754059" y="764126"/>
              <a:ext cx="39730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1F5F"/>
                  </a:solidFill>
                </a:rPr>
                <a:t>K3s can also be run in HA mode</a:t>
              </a:r>
            </a:p>
          </p:txBody>
        </p:sp>
        <p:sp>
          <p:nvSpPr>
            <p:cNvPr id="19" name="Round Diagonal Corner Rectangle 18">
              <a:extLst>
                <a:ext uri="{FF2B5EF4-FFF2-40B4-BE49-F238E27FC236}">
                  <a16:creationId xmlns:a16="http://schemas.microsoft.com/office/drawing/2014/main" id="{97DC5EFE-FF9C-E142-9218-FAC375E38B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731" y="1361428"/>
              <a:ext cx="457200" cy="457200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7030A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22" name="Graphic 21" descr="Repeat with solid fill">
              <a:extLst>
                <a:ext uri="{FF2B5EF4-FFF2-40B4-BE49-F238E27FC236}">
                  <a16:creationId xmlns:a16="http://schemas.microsoft.com/office/drawing/2014/main" id="{F0DB50B9-E3BC-3D4D-9886-F8035DD0E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7615" y="1405362"/>
              <a:ext cx="369332" cy="369332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315BD8C-7861-7346-9BD1-6264927210CC}"/>
                </a:ext>
              </a:extLst>
            </p:cNvPr>
            <p:cNvSpPr/>
            <p:nvPr/>
          </p:nvSpPr>
          <p:spPr>
            <a:xfrm>
              <a:off x="784815" y="1405362"/>
              <a:ext cx="47097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Follow same process to create multiple VMs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49CAC32-DAD1-8B41-91DB-75251ED4857F}"/>
                </a:ext>
              </a:extLst>
            </p:cNvPr>
            <p:cNvGrpSpPr/>
            <p:nvPr/>
          </p:nvGrpSpPr>
          <p:grpSpPr>
            <a:xfrm>
              <a:off x="283681" y="2114550"/>
              <a:ext cx="457200" cy="457200"/>
              <a:chOff x="283681" y="2114550"/>
              <a:chExt cx="457200" cy="457200"/>
            </a:xfrm>
          </p:grpSpPr>
          <p:sp>
            <p:nvSpPr>
              <p:cNvPr id="30" name="Round Diagonal Corner Rectangle 29">
                <a:extLst>
                  <a:ext uri="{FF2B5EF4-FFF2-40B4-BE49-F238E27FC236}">
                    <a16:creationId xmlns:a16="http://schemas.microsoft.com/office/drawing/2014/main" id="{A235B13B-58FE-984D-A8DF-81865782EA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3681" y="2114550"/>
                <a:ext cx="457200" cy="457200"/>
              </a:xfrm>
              <a:prstGeom prst="round2DiagRect">
                <a:avLst>
                  <a:gd name="adj1" fmla="val 29727"/>
                  <a:gd name="adj2" fmla="val 0"/>
                </a:avLst>
              </a:prstGeom>
              <a:solidFill>
                <a:srgbClr val="00B05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pic>
            <p:nvPicPr>
              <p:cNvPr id="29" name="Graphic 28" descr="Clipboard with solid fill">
                <a:extLst>
                  <a:ext uri="{FF2B5EF4-FFF2-40B4-BE49-F238E27FC236}">
                    <a16:creationId xmlns:a16="http://schemas.microsoft.com/office/drawing/2014/main" id="{11FBCAB3-14D9-424E-B2C8-A6F71AC1A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45882" y="2183946"/>
                <a:ext cx="318407" cy="318407"/>
              </a:xfrm>
              <a:prstGeom prst="rect">
                <a:avLst/>
              </a:prstGeom>
            </p:spPr>
          </p:pic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5E3CB87-B4A3-A240-938D-C8D10AE5EF52}"/>
                </a:ext>
              </a:extLst>
            </p:cNvPr>
            <p:cNvSpPr/>
            <p:nvPr/>
          </p:nvSpPr>
          <p:spPr>
            <a:xfrm>
              <a:off x="794917" y="2038434"/>
              <a:ext cx="75244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B150"/>
                  </a:solidFill>
                </a:rPr>
                <a:t>Get the control-plane token from “</a:t>
              </a:r>
              <a:r>
                <a:rPr lang="en-US" i="1" dirty="0">
                  <a:solidFill>
                    <a:srgbClr val="00B150"/>
                  </a:solidFill>
                </a:rPr>
                <a:t>/var/lib/rancher/k3s/server/node-token</a:t>
              </a:r>
              <a:r>
                <a:rPr lang="en-US" dirty="0">
                  <a:solidFill>
                    <a:srgbClr val="00B150"/>
                  </a:solidFill>
                </a:rPr>
                <a:t>”</a:t>
              </a:r>
              <a:br>
                <a:rPr lang="en-US" dirty="0">
                  <a:solidFill>
                    <a:srgbClr val="00B150"/>
                  </a:solidFill>
                </a:rPr>
              </a:br>
              <a:r>
                <a:rPr lang="en-US" dirty="0">
                  <a:solidFill>
                    <a:srgbClr val="00B150"/>
                  </a:solidFill>
                </a:rPr>
                <a:t>					&amp; control-plane IP address</a:t>
              </a:r>
            </a:p>
          </p:txBody>
        </p:sp>
        <p:sp>
          <p:nvSpPr>
            <p:cNvPr id="34" name="Round Diagonal Corner Rectangle 33">
              <a:extLst>
                <a:ext uri="{FF2B5EF4-FFF2-40B4-BE49-F238E27FC236}">
                  <a16:creationId xmlns:a16="http://schemas.microsoft.com/office/drawing/2014/main" id="{AE0764AD-E89B-5847-8781-6E2664ECE2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1034" y="2959782"/>
              <a:ext cx="457200" cy="457200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FFC00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33" name="Graphic 32" descr="Cmd Terminal with solid fill">
              <a:extLst>
                <a:ext uri="{FF2B5EF4-FFF2-40B4-BE49-F238E27FC236}">
                  <a16:creationId xmlns:a16="http://schemas.microsoft.com/office/drawing/2014/main" id="{7CD74A1B-51D8-B44F-B602-140BE18E5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83142" y="3051890"/>
              <a:ext cx="272983" cy="272983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814ED3D-CD43-F34B-953C-17B82F316F82}"/>
                </a:ext>
              </a:extLst>
            </p:cNvPr>
            <p:cNvSpPr/>
            <p:nvPr/>
          </p:nvSpPr>
          <p:spPr>
            <a:xfrm>
              <a:off x="840342" y="3002906"/>
              <a:ext cx="75244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Set the token to the env variable “K3S_TOKEN”</a:t>
              </a:r>
            </a:p>
          </p:txBody>
        </p:sp>
        <p:sp>
          <p:nvSpPr>
            <p:cNvPr id="39" name="Round Diagonal Corner Rectangle 38">
              <a:extLst>
                <a:ext uri="{FF2B5EF4-FFF2-40B4-BE49-F238E27FC236}">
                  <a16:creationId xmlns:a16="http://schemas.microsoft.com/office/drawing/2014/main" id="{9553CA21-FD9B-164E-B542-3645148013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321" y="3636788"/>
              <a:ext cx="457200" cy="457200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42" name="Graphic 41" descr="Play with solid fill">
              <a:extLst>
                <a:ext uri="{FF2B5EF4-FFF2-40B4-BE49-F238E27FC236}">
                  <a16:creationId xmlns:a16="http://schemas.microsoft.com/office/drawing/2014/main" id="{E1876C92-5CFC-4A40-9A7D-E71495AE2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37718" y="3680722"/>
              <a:ext cx="369332" cy="369332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4F6D32B-C518-6E44-9FC6-3B199A620E48}"/>
                </a:ext>
              </a:extLst>
            </p:cNvPr>
            <p:cNvSpPr/>
            <p:nvPr/>
          </p:nvSpPr>
          <p:spPr>
            <a:xfrm>
              <a:off x="840342" y="3561356"/>
              <a:ext cx="8760858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953735"/>
                  </a:solidFill>
                </a:rPr>
                <a:t>Install k3s via script with token(automatically picked) and IP arguments as</a:t>
              </a:r>
            </a:p>
            <a:p>
              <a:r>
                <a:rPr lang="en-US" sz="1700" dirty="0">
                  <a:solidFill>
                    <a:srgbClr val="953735"/>
                  </a:solidFill>
                </a:rPr>
                <a:t>curl -</a:t>
              </a:r>
              <a:r>
                <a:rPr lang="en-US" sz="1700" dirty="0" err="1">
                  <a:solidFill>
                    <a:srgbClr val="953735"/>
                  </a:solidFill>
                </a:rPr>
                <a:t>sfL</a:t>
              </a:r>
              <a:r>
                <a:rPr lang="en-US" sz="1700" dirty="0">
                  <a:solidFill>
                    <a:srgbClr val="953735"/>
                  </a:solidFill>
                </a:rPr>
                <a:t> https://get.k3s.io | k3S_URL=https://&lt;control-plane-IP&gt; </a:t>
              </a:r>
              <a:r>
                <a:rPr lang="en-US" sz="1700" dirty="0" err="1">
                  <a:solidFill>
                    <a:srgbClr val="953735"/>
                  </a:solidFill>
                </a:rPr>
                <a:t>sh</a:t>
              </a:r>
              <a:r>
                <a:rPr lang="en-US" sz="1700" dirty="0">
                  <a:solidFill>
                    <a:srgbClr val="953735"/>
                  </a:solidFill>
                </a:rPr>
                <a:t> -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82B7B34-6F5E-9843-95A2-E41640E7F8BB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53" name="Title 1">
              <a:extLst>
                <a:ext uri="{FF2B5EF4-FFF2-40B4-BE49-F238E27FC236}">
                  <a16:creationId xmlns:a16="http://schemas.microsoft.com/office/drawing/2014/main" id="{C7A18016-09FF-BA48-ACCB-F379C6767931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76BE910-86C8-DF4A-83F2-09E494446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2642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40BA54A-E858-A44F-8955-3A6D80A87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K3s                                                                                k3d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9CEFABFE-829B-CA48-A7B2-5E788A23231E}"/>
              </a:ext>
            </a:extLst>
          </p:cNvPr>
          <p:cNvSpPr>
            <a:spLocks noChangeAspect="1"/>
          </p:cNvSpPr>
          <p:nvPr/>
        </p:nvSpPr>
        <p:spPr>
          <a:xfrm>
            <a:off x="355820" y="726164"/>
            <a:ext cx="457200" cy="457200"/>
          </a:xfrm>
          <a:prstGeom prst="round2DiagRect">
            <a:avLst>
              <a:gd name="adj1" fmla="val 29727"/>
              <a:gd name="adj2" fmla="val 0"/>
            </a:avLst>
          </a:prstGeom>
          <a:solidFill>
            <a:srgbClr val="6F2E9F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pic>
        <p:nvPicPr>
          <p:cNvPr id="6" name="Graphic 5" descr="Fork In Road with solid fill">
            <a:extLst>
              <a:ext uri="{FF2B5EF4-FFF2-40B4-BE49-F238E27FC236}">
                <a16:creationId xmlns:a16="http://schemas.microsoft.com/office/drawing/2014/main" id="{C86DB9E2-B558-FF42-9344-3D822ECD7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260" y="817604"/>
            <a:ext cx="274320" cy="2743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3DE789-FD34-EA4B-834B-1BA0499D9686}"/>
              </a:ext>
            </a:extLst>
          </p:cNvPr>
          <p:cNvSpPr/>
          <p:nvPr/>
        </p:nvSpPr>
        <p:spPr>
          <a:xfrm>
            <a:off x="813020" y="772753"/>
            <a:ext cx="39904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1F5F"/>
                </a:solidFill>
              </a:rPr>
              <a:t>k3d - Alternative to VM installations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28AF7933-25F0-0440-A8F4-AAD22A8CF568}"/>
              </a:ext>
            </a:extLst>
          </p:cNvPr>
          <p:cNvSpPr>
            <a:spLocks noChangeAspect="1"/>
          </p:cNvSpPr>
          <p:nvPr/>
        </p:nvSpPr>
        <p:spPr>
          <a:xfrm>
            <a:off x="355820" y="1368372"/>
            <a:ext cx="457200" cy="457200"/>
          </a:xfrm>
          <a:prstGeom prst="round2DiagRect">
            <a:avLst>
              <a:gd name="adj1" fmla="val 29727"/>
              <a:gd name="adj2" fmla="val 0"/>
            </a:avLst>
          </a:prstGeom>
          <a:solidFill>
            <a:srgbClr val="0070C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FDB44E-D2D6-4B4B-A357-F513F7D4F7EC}"/>
              </a:ext>
            </a:extLst>
          </p:cNvPr>
          <p:cNvSpPr txBox="1"/>
          <p:nvPr/>
        </p:nvSpPr>
        <p:spPr>
          <a:xfrm>
            <a:off x="321389" y="1429870"/>
            <a:ext cx="535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k3d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DAC06E-3E41-0C4A-B2C2-218ED9F80837}"/>
              </a:ext>
            </a:extLst>
          </p:cNvPr>
          <p:cNvSpPr/>
          <p:nvPr/>
        </p:nvSpPr>
        <p:spPr>
          <a:xfrm>
            <a:off x="773389" y="1425216"/>
            <a:ext cx="4033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 lightweight wrapper to run k3s in docker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61FCE1-7D37-804C-ABCA-0755D8895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279" y="1851392"/>
            <a:ext cx="6228443" cy="261573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12D050F-FB61-1740-9D54-45F9B590A0CB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58C43AB2-5480-FD47-B9FB-9B0DEDB95FA6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3DB34F1-C4F8-C34B-B707-9F1DEB50B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684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6573C37-7956-6142-A62E-EE438B7E7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K3s                                     k3d              …High Availability</a:t>
            </a:r>
          </a:p>
        </p:txBody>
      </p:sp>
      <p:sp>
        <p:nvSpPr>
          <p:cNvPr id="6" name="Round Diagonal Corner Rectangle 5">
            <a:extLst>
              <a:ext uri="{FF2B5EF4-FFF2-40B4-BE49-F238E27FC236}">
                <a16:creationId xmlns:a16="http://schemas.microsoft.com/office/drawing/2014/main" id="{099E94DE-1718-EB46-82F1-6E80AE1DA05A}"/>
              </a:ext>
            </a:extLst>
          </p:cNvPr>
          <p:cNvSpPr>
            <a:spLocks noChangeAspect="1"/>
          </p:cNvSpPr>
          <p:nvPr/>
        </p:nvSpPr>
        <p:spPr>
          <a:xfrm>
            <a:off x="321878" y="711233"/>
            <a:ext cx="457200" cy="457200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pic>
        <p:nvPicPr>
          <p:cNvPr id="7" name="Graphic 6" descr="Target with solid fill">
            <a:extLst>
              <a:ext uri="{FF2B5EF4-FFF2-40B4-BE49-F238E27FC236}">
                <a16:creationId xmlns:a16="http://schemas.microsoft.com/office/drawing/2014/main" id="{5C0C9F6D-B2BC-CE40-B2CC-A734EFCB8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598" y="756953"/>
            <a:ext cx="365760" cy="3657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AC044F-8F7C-5E49-91BF-9B2B216AFDBB}"/>
              </a:ext>
            </a:extLst>
          </p:cNvPr>
          <p:cNvSpPr/>
          <p:nvPr/>
        </p:nvSpPr>
        <p:spPr>
          <a:xfrm>
            <a:off x="779078" y="756953"/>
            <a:ext cx="3749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504D"/>
                </a:solidFill>
                <a:latin typeface="Roboto Mono"/>
              </a:rPr>
              <a:t>Supports multi node cluster as well</a:t>
            </a:r>
          </a:p>
        </p:txBody>
      </p:sp>
      <p:sp>
        <p:nvSpPr>
          <p:cNvPr id="9" name="Vertical Scroll 8">
            <a:extLst>
              <a:ext uri="{FF2B5EF4-FFF2-40B4-BE49-F238E27FC236}">
                <a16:creationId xmlns:a16="http://schemas.microsoft.com/office/drawing/2014/main" id="{B6CBC4E3-8560-B144-BEF9-79114BF3648D}"/>
              </a:ext>
            </a:extLst>
          </p:cNvPr>
          <p:cNvSpPr/>
          <p:nvPr/>
        </p:nvSpPr>
        <p:spPr>
          <a:xfrm>
            <a:off x="824798" y="1156310"/>
            <a:ext cx="3246214" cy="633259"/>
          </a:xfrm>
          <a:prstGeom prst="verticalScroll">
            <a:avLst/>
          </a:prstGeom>
          <a:solidFill>
            <a:srgbClr val="FBC8C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  <a:latin typeface="Roboto Mono"/>
              </a:rPr>
              <a:t>k3d cluster create </a:t>
            </a:r>
            <a:r>
              <a:rPr lang="en-US" sz="1100" dirty="0" err="1">
                <a:solidFill>
                  <a:schemeClr val="tx1"/>
                </a:solidFill>
                <a:latin typeface="Roboto Mono"/>
              </a:rPr>
              <a:t>multiserver</a:t>
            </a:r>
            <a:r>
              <a:rPr lang="en-US" sz="1100" dirty="0">
                <a:solidFill>
                  <a:schemeClr val="tx1"/>
                </a:solidFill>
                <a:latin typeface="Roboto Mono"/>
              </a:rPr>
              <a:t> --servers 3</a:t>
            </a: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67F688-76C2-F14C-AF61-F5F5CCDBC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706" y="1892827"/>
            <a:ext cx="5693229" cy="24209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EDBD350-C0DA-DD46-B6A7-B1BAEAD0FE3A}"/>
              </a:ext>
            </a:extLst>
          </p:cNvPr>
          <p:cNvSpPr/>
          <p:nvPr/>
        </p:nvSpPr>
        <p:spPr>
          <a:xfrm>
            <a:off x="283789" y="2780137"/>
            <a:ext cx="28159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504D"/>
                </a:solidFill>
                <a:latin typeface="Roboto Mono"/>
              </a:rPr>
              <a:t>Auto clustering in multi-server mode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A0B77F-0BAE-6F4B-B95B-D5A85F6EE93E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272B3DA5-D88D-1941-83B7-6B733EEB8232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6522C54-81A1-7F42-B810-128893CB4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5996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F00AE3-497C-434B-959F-DC3160C1B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98" y="840810"/>
            <a:ext cx="5321300" cy="7747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99496C-2534-DE41-8AB4-B5BE2F849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K3s                                     k3d              …High Availability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542CC3-448E-774D-A17E-131922A0306C}"/>
              </a:ext>
            </a:extLst>
          </p:cNvPr>
          <p:cNvGrpSpPr/>
          <p:nvPr/>
        </p:nvGrpSpPr>
        <p:grpSpPr>
          <a:xfrm>
            <a:off x="2418442" y="1669212"/>
            <a:ext cx="3753757" cy="457200"/>
            <a:chOff x="2418442" y="1881485"/>
            <a:chExt cx="3753757" cy="4572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6DEAE55-A8E3-F14C-AF5B-899E1D5893E5}"/>
                </a:ext>
              </a:extLst>
            </p:cNvPr>
            <p:cNvGrpSpPr/>
            <p:nvPr/>
          </p:nvGrpSpPr>
          <p:grpSpPr>
            <a:xfrm>
              <a:off x="2418442" y="1881485"/>
              <a:ext cx="457200" cy="457200"/>
              <a:chOff x="303894" y="1073372"/>
              <a:chExt cx="457200" cy="4572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6CEF049-C337-CF4C-A7AB-3B960B6000FB}"/>
                  </a:ext>
                </a:extLst>
              </p:cNvPr>
              <p:cNvSpPr/>
              <p:nvPr/>
            </p:nvSpPr>
            <p:spPr>
              <a:xfrm>
                <a:off x="303894" y="1073372"/>
                <a:ext cx="457200" cy="457200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Graphic 6" descr="Captain male with solid fill">
                <a:extLst>
                  <a:ext uri="{FF2B5EF4-FFF2-40B4-BE49-F238E27FC236}">
                    <a16:creationId xmlns:a16="http://schemas.microsoft.com/office/drawing/2014/main" id="{D3197C7E-E9E8-294D-B205-6738F0799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3701" y="1163179"/>
                <a:ext cx="277586" cy="277586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F85853-F77B-7D43-BB22-54C942F0C36F}"/>
                </a:ext>
              </a:extLst>
            </p:cNvPr>
            <p:cNvSpPr txBox="1"/>
            <p:nvPr/>
          </p:nvSpPr>
          <p:spPr>
            <a:xfrm>
              <a:off x="2947252" y="1925419"/>
              <a:ext cx="32249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7030A0"/>
                  </a:solidFill>
                </a:rPr>
                <a:t>multiserver</a:t>
              </a:r>
              <a:r>
                <a:rPr lang="en-US" dirty="0">
                  <a:solidFill>
                    <a:srgbClr val="7030A0"/>
                  </a:solidFill>
                </a:rPr>
                <a:t> control-plane cluster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7E9E46-8941-1145-B782-016848F6E1CC}"/>
              </a:ext>
            </a:extLst>
          </p:cNvPr>
          <p:cNvGrpSpPr/>
          <p:nvPr/>
        </p:nvGrpSpPr>
        <p:grpSpPr>
          <a:xfrm>
            <a:off x="2418442" y="2682354"/>
            <a:ext cx="4855881" cy="457200"/>
            <a:chOff x="2418442" y="2703368"/>
            <a:chExt cx="4855881" cy="4572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F11638-C51F-5C46-B0D8-1FB33DD84808}"/>
                </a:ext>
              </a:extLst>
            </p:cNvPr>
            <p:cNvSpPr/>
            <p:nvPr/>
          </p:nvSpPr>
          <p:spPr>
            <a:xfrm>
              <a:off x="2947252" y="2791236"/>
              <a:ext cx="43270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k3d cluster create </a:t>
              </a:r>
              <a:r>
                <a:rPr lang="en-US" dirty="0" err="1">
                  <a:solidFill>
                    <a:srgbClr val="7030A0"/>
                  </a:solidFill>
                </a:rPr>
                <a:t>mycluster</a:t>
              </a:r>
              <a:r>
                <a:rPr lang="en-US" dirty="0">
                  <a:solidFill>
                    <a:srgbClr val="7030A0"/>
                  </a:solidFill>
                </a:rPr>
                <a:t> --registry-create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0BD0B1-B8FD-574E-98FD-9D56383575EF}"/>
                </a:ext>
              </a:extLst>
            </p:cNvPr>
            <p:cNvGrpSpPr/>
            <p:nvPr/>
          </p:nvGrpSpPr>
          <p:grpSpPr>
            <a:xfrm>
              <a:off x="2418442" y="2703368"/>
              <a:ext cx="457200" cy="457200"/>
              <a:chOff x="1770742" y="3895354"/>
              <a:chExt cx="457200" cy="45720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1E0AC36-C627-8045-86F9-59EFDCF5A94C}"/>
                  </a:ext>
                </a:extLst>
              </p:cNvPr>
              <p:cNvSpPr/>
              <p:nvPr/>
            </p:nvSpPr>
            <p:spPr>
              <a:xfrm>
                <a:off x="1770742" y="3895354"/>
                <a:ext cx="457200" cy="457200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Graphic 13" descr="Building Brick Wall with solid fill">
                <a:extLst>
                  <a:ext uri="{FF2B5EF4-FFF2-40B4-BE49-F238E27FC236}">
                    <a16:creationId xmlns:a16="http://schemas.microsoft.com/office/drawing/2014/main" id="{62FEA9DB-4ACA-A646-918D-09D75F20E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816462" y="3936930"/>
                <a:ext cx="365760" cy="365760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DAE60F-FF7D-1D4F-94D7-157C7A0867CD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8DFD7192-FF62-D444-BAE4-4F6695FE17A2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41A81E3-36B4-8644-997E-C7A2B5CAE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4993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14724B-E506-3A45-9DC8-1820775740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pic>
        <p:nvPicPr>
          <p:cNvPr id="4" name="Picture 5" descr="page1image25443152">
            <a:extLst>
              <a:ext uri="{FF2B5EF4-FFF2-40B4-BE49-F238E27FC236}">
                <a16:creationId xmlns:a16="http://schemas.microsoft.com/office/drawing/2014/main" id="{91B036C7-31DE-464B-8A35-F2CE7E1AC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954" y="342901"/>
            <a:ext cx="1386491" cy="13864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A2E000F-5283-E241-8A52-3092C4922F78}"/>
              </a:ext>
            </a:extLst>
          </p:cNvPr>
          <p:cNvSpPr txBox="1">
            <a:spLocks/>
          </p:cNvSpPr>
          <p:nvPr/>
        </p:nvSpPr>
        <p:spPr>
          <a:xfrm>
            <a:off x="938684" y="629384"/>
            <a:ext cx="2876643" cy="579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 kern="1200" dirty="0">
                <a:solidFill>
                  <a:schemeClr val="tx2"/>
                </a:solidFill>
                <a:ea typeface="+mj-ea"/>
                <a:cs typeface="+mj-cs"/>
              </a:rPr>
              <a:t>About me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7910A3-D44F-F540-B7DF-09942A3C51A4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B614F7CE-90EE-2849-91D5-6BEAFCE2F169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>
                  <a:solidFill>
                    <a:srgbClr val="0070C0"/>
                  </a:solidFill>
                </a:rPr>
                <a:t>@gkarthics</a:t>
              </a:r>
              <a:endParaRPr lang="en-US" sz="1100" b="1" dirty="0">
                <a:solidFill>
                  <a:srgbClr val="0070C0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E7975C5-B4DF-6A46-8751-BEEC31192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2AFBF16-07A6-DE49-B246-C0188F800BDE}"/>
              </a:ext>
            </a:extLst>
          </p:cNvPr>
          <p:cNvSpPr/>
          <p:nvPr/>
        </p:nvSpPr>
        <p:spPr>
          <a:xfrm>
            <a:off x="1784681" y="1925419"/>
            <a:ext cx="557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 Neue" panose="02000503000000020004" pitchFamily="2" charset="0"/>
              </a:rPr>
              <a:t>Karthikeyan Govindaraj</a:t>
            </a:r>
          </a:p>
          <a:p>
            <a:pPr algn="ctr"/>
            <a:r>
              <a:rPr lang="en-US" b="1" dirty="0" err="1">
                <a:latin typeface="Helvetica Neue" panose="02000503000000020004" pitchFamily="2" charset="0"/>
              </a:rPr>
              <a:t>OpenSource</a:t>
            </a:r>
            <a:r>
              <a:rPr lang="en-US" b="1" dirty="0">
                <a:latin typeface="Helvetica Neue" panose="02000503000000020004" pitchFamily="2" charset="0"/>
              </a:rPr>
              <a:t> Enthusiast | Writer | CNCF Speaker </a:t>
            </a:r>
            <a:endParaRPr lang="en-US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4EAB3B-D01D-D34B-AE45-98598D92D9C0}"/>
              </a:ext>
            </a:extLst>
          </p:cNvPr>
          <p:cNvSpPr/>
          <p:nvPr/>
        </p:nvSpPr>
        <p:spPr>
          <a:xfrm>
            <a:off x="2535609" y="2767777"/>
            <a:ext cx="4072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</a:rPr>
              <a:t>Developer Evangelist @ BlackRock</a:t>
            </a:r>
            <a:endParaRPr lang="en-US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B66A8B-7409-3142-88E9-66469B3877A7}"/>
              </a:ext>
            </a:extLst>
          </p:cNvPr>
          <p:cNvSpPr/>
          <p:nvPr/>
        </p:nvSpPr>
        <p:spPr>
          <a:xfrm>
            <a:off x="3125930" y="3716162"/>
            <a:ext cx="2892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</a:rPr>
              <a:t>https://</a:t>
            </a:r>
            <a:r>
              <a:rPr lang="en-US" b="1" dirty="0" err="1">
                <a:latin typeface="Helvetica Neue" panose="02000503000000020004" pitchFamily="2" charset="0"/>
              </a:rPr>
              <a:t>bio.link</a:t>
            </a:r>
            <a:r>
              <a:rPr lang="en-US" b="1" dirty="0">
                <a:latin typeface="Helvetica Neue" panose="02000503000000020004" pitchFamily="2" charset="0"/>
              </a:rPr>
              <a:t>/</a:t>
            </a:r>
            <a:r>
              <a:rPr lang="en-US" b="1" dirty="0" err="1">
                <a:latin typeface="Helvetica Neue" panose="02000503000000020004" pitchFamily="2" charset="0"/>
              </a:rPr>
              <a:t>gkarthiks</a:t>
            </a:r>
            <a:endParaRPr lang="en-US" b="1" dirty="0">
              <a:latin typeface="Helvetica Neue" panose="02000503000000020004" pitchFamily="2" charset="0"/>
            </a:endParaRPr>
          </a:p>
        </p:txBody>
      </p:sp>
      <p:pic>
        <p:nvPicPr>
          <p:cNvPr id="1026" name="Picture 2" descr="defaut preview">
            <a:extLst>
              <a:ext uri="{FF2B5EF4-FFF2-40B4-BE49-F238E27FC236}">
                <a16:creationId xmlns:a16="http://schemas.microsoft.com/office/drawing/2014/main" id="{45B89FDB-C469-DE45-827D-986938033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966" y="3473173"/>
            <a:ext cx="1224643" cy="122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02FF9C-F3D8-BC4E-8020-65844E442009}"/>
              </a:ext>
            </a:extLst>
          </p:cNvPr>
          <p:cNvSpPr/>
          <p:nvPr/>
        </p:nvSpPr>
        <p:spPr>
          <a:xfrm>
            <a:off x="2852271" y="4098872"/>
            <a:ext cx="359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</a:rPr>
              <a:t>https://</a:t>
            </a:r>
            <a:r>
              <a:rPr lang="en-US" b="1" dirty="0" err="1">
                <a:latin typeface="Helvetica Neue" panose="02000503000000020004" pitchFamily="2" charset="0"/>
              </a:rPr>
              <a:t>gkarthiks.medium.com</a:t>
            </a:r>
            <a:endParaRPr lang="en-US" b="1" dirty="0"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488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F694155-C7F8-0041-A3DA-46DA742AC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K3s                                                              ….Observation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B41E5B-D6B1-AD4E-82B0-084B5E457296}"/>
              </a:ext>
            </a:extLst>
          </p:cNvPr>
          <p:cNvGrpSpPr/>
          <p:nvPr/>
        </p:nvGrpSpPr>
        <p:grpSpPr>
          <a:xfrm>
            <a:off x="468053" y="2182386"/>
            <a:ext cx="5802119" cy="458316"/>
            <a:chOff x="680324" y="993609"/>
            <a:chExt cx="5802119" cy="458316"/>
          </a:xfrm>
          <a:solidFill>
            <a:schemeClr val="accent6"/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16F6F78-A6BA-6642-8995-EBB08BEDA07C}"/>
                </a:ext>
              </a:extLst>
            </p:cNvPr>
            <p:cNvSpPr/>
            <p:nvPr/>
          </p:nvSpPr>
          <p:spPr>
            <a:xfrm>
              <a:off x="1446449" y="994725"/>
              <a:ext cx="5035994" cy="457200"/>
            </a:xfrm>
            <a:prstGeom prst="roundRect">
              <a:avLst>
                <a:gd name="adj" fmla="val 27507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 Diagonal Corner Rectangle 6">
              <a:extLst>
                <a:ext uri="{FF2B5EF4-FFF2-40B4-BE49-F238E27FC236}">
                  <a16:creationId xmlns:a16="http://schemas.microsoft.com/office/drawing/2014/main" id="{43422B33-4CD9-854D-B89E-75687C5593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0324" y="993609"/>
              <a:ext cx="457200" cy="457200"/>
            </a:xfrm>
            <a:prstGeom prst="round2DiagRect">
              <a:avLst>
                <a:gd name="adj1" fmla="val 29727"/>
                <a:gd name="adj2" fmla="val 0"/>
              </a:avLst>
            </a:prstGeom>
            <a:grpFill/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55088A-6B7E-9944-8E6E-579EB1C44E77}"/>
                </a:ext>
              </a:extLst>
            </p:cNvPr>
            <p:cNvSpPr/>
            <p:nvPr/>
          </p:nvSpPr>
          <p:spPr>
            <a:xfrm>
              <a:off x="1446449" y="1031225"/>
              <a:ext cx="200567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Also run with k3d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B7B667-23EF-6941-AE5D-DEA54C82A07E}"/>
              </a:ext>
            </a:extLst>
          </p:cNvPr>
          <p:cNvGrpSpPr/>
          <p:nvPr/>
        </p:nvGrpSpPr>
        <p:grpSpPr>
          <a:xfrm>
            <a:off x="468053" y="699836"/>
            <a:ext cx="5802119" cy="458316"/>
            <a:chOff x="680324" y="1342015"/>
            <a:chExt cx="5802119" cy="45831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AABB9CC-33DC-5743-8EF8-94AAC1D31924}"/>
                </a:ext>
              </a:extLst>
            </p:cNvPr>
            <p:cNvGrpSpPr/>
            <p:nvPr/>
          </p:nvGrpSpPr>
          <p:grpSpPr>
            <a:xfrm>
              <a:off x="680324" y="1342015"/>
              <a:ext cx="5802119" cy="458316"/>
              <a:chOff x="680324" y="993609"/>
              <a:chExt cx="5802119" cy="458316"/>
            </a:xfrm>
            <a:solidFill>
              <a:schemeClr val="accent6"/>
            </a:solidFill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0B8062EC-8A17-3145-9DB1-4A4151A107FD}"/>
                  </a:ext>
                </a:extLst>
              </p:cNvPr>
              <p:cNvSpPr/>
              <p:nvPr/>
            </p:nvSpPr>
            <p:spPr>
              <a:xfrm>
                <a:off x="1446449" y="994725"/>
                <a:ext cx="5035994" cy="457200"/>
              </a:xfrm>
              <a:prstGeom prst="roundRect">
                <a:avLst>
                  <a:gd name="adj" fmla="val 27507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/>
                  <a:t>Compatible only with Linux (windows)</a:t>
                </a:r>
              </a:p>
            </p:txBody>
          </p:sp>
          <p:sp>
            <p:nvSpPr>
              <p:cNvPr id="12" name="Round Diagonal Corner Rectangle 11">
                <a:extLst>
                  <a:ext uri="{FF2B5EF4-FFF2-40B4-BE49-F238E27FC236}">
                    <a16:creationId xmlns:a16="http://schemas.microsoft.com/office/drawing/2014/main" id="{B3196D46-F9EB-C34B-90E8-FBDFCAB930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0324" y="993609"/>
                <a:ext cx="457200" cy="457200"/>
              </a:xfrm>
              <a:prstGeom prst="round2DiagRect">
                <a:avLst>
                  <a:gd name="adj1" fmla="val 29727"/>
                  <a:gd name="adj2" fmla="val 0"/>
                </a:avLst>
              </a:prstGeom>
              <a:grpFill/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A68C62E-B9B8-B14C-B2C5-F54930299179}"/>
                  </a:ext>
                </a:extLst>
              </p:cNvPr>
              <p:cNvSpPr/>
              <p:nvPr/>
            </p:nvSpPr>
            <p:spPr>
              <a:xfrm>
                <a:off x="1446449" y="1031225"/>
                <a:ext cx="184731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Graphic 19" descr="Inbox Check with solid fill">
              <a:extLst>
                <a:ext uri="{FF2B5EF4-FFF2-40B4-BE49-F238E27FC236}">
                  <a16:creationId xmlns:a16="http://schemas.microsoft.com/office/drawing/2014/main" id="{FDFC0ED2-9C46-F444-8BE0-7C1C57FE4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9720" y="1379631"/>
              <a:ext cx="318407" cy="31840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EA9A54E-64CA-1047-BE1C-E60FBB3C8C59}"/>
              </a:ext>
            </a:extLst>
          </p:cNvPr>
          <p:cNvGrpSpPr/>
          <p:nvPr/>
        </p:nvGrpSpPr>
        <p:grpSpPr>
          <a:xfrm>
            <a:off x="468053" y="1443059"/>
            <a:ext cx="5802119" cy="458316"/>
            <a:chOff x="749720" y="3434140"/>
            <a:chExt cx="5802119" cy="45831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29C8D9D-1B53-D142-9055-A2637A05A251}"/>
                </a:ext>
              </a:extLst>
            </p:cNvPr>
            <p:cNvGrpSpPr/>
            <p:nvPr/>
          </p:nvGrpSpPr>
          <p:grpSpPr>
            <a:xfrm>
              <a:off x="749720" y="3434140"/>
              <a:ext cx="5802119" cy="458316"/>
              <a:chOff x="680324" y="993609"/>
              <a:chExt cx="5802119" cy="458316"/>
            </a:xfrm>
            <a:solidFill>
              <a:schemeClr val="accent6"/>
            </a:solidFill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E07757C7-25B2-1F4B-989A-EA61C2132855}"/>
                  </a:ext>
                </a:extLst>
              </p:cNvPr>
              <p:cNvSpPr/>
              <p:nvPr/>
            </p:nvSpPr>
            <p:spPr>
              <a:xfrm>
                <a:off x="1446449" y="994725"/>
                <a:ext cx="5035994" cy="457200"/>
              </a:xfrm>
              <a:prstGeom prst="roundRect">
                <a:avLst>
                  <a:gd name="adj" fmla="val 27507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/>
                  <a:t>Needs </a:t>
                </a:r>
                <a:r>
                  <a:rPr lang="en-US" dirty="0" err="1"/>
                  <a:t>multipass</a:t>
                </a:r>
                <a:r>
                  <a:rPr lang="en-US" dirty="0"/>
                  <a:t>/vagrant in local (Linux VMs)</a:t>
                </a:r>
              </a:p>
            </p:txBody>
          </p:sp>
          <p:sp>
            <p:nvSpPr>
              <p:cNvPr id="23" name="Round Diagonal Corner Rectangle 22">
                <a:extLst>
                  <a:ext uri="{FF2B5EF4-FFF2-40B4-BE49-F238E27FC236}">
                    <a16:creationId xmlns:a16="http://schemas.microsoft.com/office/drawing/2014/main" id="{3E8AC83B-8251-E94F-BABB-8E07A34630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0324" y="993609"/>
                <a:ext cx="457200" cy="457200"/>
              </a:xfrm>
              <a:prstGeom prst="round2DiagRect">
                <a:avLst>
                  <a:gd name="adj1" fmla="val 29727"/>
                  <a:gd name="adj2" fmla="val 0"/>
                </a:avLst>
              </a:prstGeom>
              <a:grpFill/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5CDD208-FDB0-C349-8CF3-347797B0FABC}"/>
                  </a:ext>
                </a:extLst>
              </p:cNvPr>
              <p:cNvSpPr/>
              <p:nvPr/>
            </p:nvSpPr>
            <p:spPr>
              <a:xfrm>
                <a:off x="1446449" y="1031225"/>
                <a:ext cx="184731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9" name="Graphic 28" descr="Cloud Computing outline">
              <a:extLst>
                <a:ext uri="{FF2B5EF4-FFF2-40B4-BE49-F238E27FC236}">
                  <a16:creationId xmlns:a16="http://schemas.microsoft.com/office/drawing/2014/main" id="{B966F078-391A-0240-A693-66EC745EB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9340" y="3444876"/>
              <a:ext cx="437959" cy="43795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981A73-E059-164D-B3D4-EAF151D285F7}"/>
              </a:ext>
            </a:extLst>
          </p:cNvPr>
          <p:cNvGrpSpPr/>
          <p:nvPr/>
        </p:nvGrpSpPr>
        <p:grpSpPr>
          <a:xfrm>
            <a:off x="463312" y="2921713"/>
            <a:ext cx="5802119" cy="458316"/>
            <a:chOff x="680324" y="993609"/>
            <a:chExt cx="5802119" cy="458316"/>
          </a:xfrm>
          <a:solidFill>
            <a:schemeClr val="accent6"/>
          </a:solidFill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840674F8-7C6D-0B4C-B55D-A8ED059057A4}"/>
                </a:ext>
              </a:extLst>
            </p:cNvPr>
            <p:cNvSpPr/>
            <p:nvPr/>
          </p:nvSpPr>
          <p:spPr>
            <a:xfrm>
              <a:off x="1446449" y="994725"/>
              <a:ext cx="5035994" cy="457200"/>
            </a:xfrm>
            <a:prstGeom prst="roundRect">
              <a:avLst>
                <a:gd name="adj" fmla="val 27507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 Diagonal Corner Rectangle 32">
              <a:extLst>
                <a:ext uri="{FF2B5EF4-FFF2-40B4-BE49-F238E27FC236}">
                  <a16:creationId xmlns:a16="http://schemas.microsoft.com/office/drawing/2014/main" id="{D5288950-FE3D-4C4C-92F1-5353A15CC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0324" y="993609"/>
              <a:ext cx="457200" cy="457200"/>
            </a:xfrm>
            <a:prstGeom prst="round2DiagRect">
              <a:avLst>
                <a:gd name="adj1" fmla="val 29727"/>
                <a:gd name="adj2" fmla="val 0"/>
              </a:avLst>
            </a:prstGeom>
            <a:grpFill/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8FF19E-43BF-124D-A721-D864FC98B0CC}"/>
                </a:ext>
              </a:extLst>
            </p:cNvPr>
            <p:cNvSpPr/>
            <p:nvPr/>
          </p:nvSpPr>
          <p:spPr>
            <a:xfrm>
              <a:off x="1446449" y="1031225"/>
              <a:ext cx="437812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Needs docker on the host (for k3d mode)</a:t>
              </a:r>
            </a:p>
          </p:txBody>
        </p:sp>
        <p:pic>
          <p:nvPicPr>
            <p:cNvPr id="35" name="Graphic 34" descr="Whale with solid fill">
              <a:extLst>
                <a:ext uri="{FF2B5EF4-FFF2-40B4-BE49-F238E27FC236}">
                  <a16:creationId xmlns:a16="http://schemas.microsoft.com/office/drawing/2014/main" id="{267A7C9C-F290-D745-900D-ACF302230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6044" y="1040445"/>
              <a:ext cx="365760" cy="365760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EFC2B10-7523-5E4A-B6F3-9381843D7A69}"/>
              </a:ext>
            </a:extLst>
          </p:cNvPr>
          <p:cNvSpPr txBox="1"/>
          <p:nvPr/>
        </p:nvSpPr>
        <p:spPr>
          <a:xfrm>
            <a:off x="463312" y="2242825"/>
            <a:ext cx="535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k3d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FA48BE8-0AD1-924B-AD66-7ED5649E5C7F}"/>
              </a:ext>
            </a:extLst>
          </p:cNvPr>
          <p:cNvGrpSpPr/>
          <p:nvPr/>
        </p:nvGrpSpPr>
        <p:grpSpPr>
          <a:xfrm>
            <a:off x="496632" y="3608784"/>
            <a:ext cx="5819411" cy="745810"/>
            <a:chOff x="681695" y="2563616"/>
            <a:chExt cx="5819411" cy="745810"/>
          </a:xfrm>
          <a:solidFill>
            <a:schemeClr val="accent6"/>
          </a:solidFill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8F88732D-2818-064F-A50A-02DA72EB2995}"/>
                </a:ext>
              </a:extLst>
            </p:cNvPr>
            <p:cNvSpPr/>
            <p:nvPr/>
          </p:nvSpPr>
          <p:spPr>
            <a:xfrm>
              <a:off x="1465112" y="2563616"/>
              <a:ext cx="5035994" cy="745810"/>
            </a:xfrm>
            <a:prstGeom prst="roundRect">
              <a:avLst>
                <a:gd name="adj" fmla="val 27507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Additional deployment for lib/registry to run container registry for Images (native k3s)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41BBAC7-D1AD-DA42-AFAE-EC56C096550F}"/>
                </a:ext>
              </a:extLst>
            </p:cNvPr>
            <p:cNvGrpSpPr/>
            <p:nvPr/>
          </p:nvGrpSpPr>
          <p:grpSpPr>
            <a:xfrm>
              <a:off x="681695" y="2704909"/>
              <a:ext cx="457200" cy="457200"/>
              <a:chOff x="692640" y="2547855"/>
              <a:chExt cx="457200" cy="457200"/>
            </a:xfrm>
            <a:grpFill/>
          </p:grpSpPr>
          <p:sp>
            <p:nvSpPr>
              <p:cNvPr id="40" name="Round Diagonal Corner Rectangle 39">
                <a:extLst>
                  <a:ext uri="{FF2B5EF4-FFF2-40B4-BE49-F238E27FC236}">
                    <a16:creationId xmlns:a16="http://schemas.microsoft.com/office/drawing/2014/main" id="{179D62B5-1D1A-3640-BC6E-63D7979024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2640" y="2547855"/>
                <a:ext cx="457200" cy="457200"/>
              </a:xfrm>
              <a:prstGeom prst="round2DiagRect">
                <a:avLst>
                  <a:gd name="adj1" fmla="val 29727"/>
                  <a:gd name="adj2" fmla="val 0"/>
                </a:avLst>
              </a:prstGeom>
              <a:grpFill/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pic>
            <p:nvPicPr>
              <p:cNvPr id="41" name="Graphic 40" descr="Building Brick Wall with solid fill">
                <a:extLst>
                  <a:ext uri="{FF2B5EF4-FFF2-40B4-BE49-F238E27FC236}">
                    <a16:creationId xmlns:a16="http://schemas.microsoft.com/office/drawing/2014/main" id="{6B453FC7-8EAE-A64D-BDE1-D20054D8E6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44707" y="2563617"/>
                <a:ext cx="365760" cy="365760"/>
              </a:xfrm>
              <a:prstGeom prst="rect">
                <a:avLst/>
              </a:prstGeom>
            </p:spPr>
          </p:pic>
        </p:grpSp>
      </p:grpSp>
      <p:pic>
        <p:nvPicPr>
          <p:cNvPr id="42" name="Picture 2" descr="Certified Kubernetes">
            <a:extLst>
              <a:ext uri="{FF2B5EF4-FFF2-40B4-BE49-F238E27FC236}">
                <a16:creationId xmlns:a16="http://schemas.microsoft.com/office/drawing/2014/main" id="{E24A487D-D509-E44F-ADBE-AA3D472D1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32" y="1913517"/>
            <a:ext cx="1005262" cy="135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0275104-32BD-D149-B580-6C1F6353EE95}"/>
              </a:ext>
            </a:extLst>
          </p:cNvPr>
          <p:cNvCxnSpPr>
            <a:cxnSpLocks/>
          </p:cNvCxnSpPr>
          <p:nvPr/>
        </p:nvCxnSpPr>
        <p:spPr>
          <a:xfrm>
            <a:off x="6790480" y="737452"/>
            <a:ext cx="0" cy="3913632"/>
          </a:xfrm>
          <a:prstGeom prst="line">
            <a:avLst/>
          </a:prstGeom>
          <a:ln cap="rnd" cmpd="sng">
            <a:gradFill>
              <a:gsLst>
                <a:gs pos="0">
                  <a:schemeClr val="tx2">
                    <a:lumMod val="0"/>
                  </a:schemeClr>
                </a:gs>
                <a:gs pos="31000">
                  <a:schemeClr val="accent2">
                    <a:lumMod val="60000"/>
                    <a:lumOff val="40000"/>
                  </a:schemeClr>
                </a:gs>
                <a:gs pos="60000">
                  <a:schemeClr val="accent4">
                    <a:lumMod val="60000"/>
                    <a:lumOff val="40000"/>
                  </a:schemeClr>
                </a:gs>
                <a:gs pos="100000">
                  <a:srgbClr val="00B050"/>
                </a:gs>
              </a:gsLst>
              <a:lin ang="5400000" scaled="1"/>
            </a:gradFill>
            <a:headEnd type="diamond"/>
            <a:tailEnd type="diamond"/>
          </a:ln>
          <a:effectLst>
            <a:glow rad="141823">
              <a:schemeClr val="accent1">
                <a:alpha val="21988"/>
              </a:schemeClr>
            </a:glow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98BD298-841D-6040-9179-AA766BC8DE7F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6F01FDE0-F9B9-0840-8A18-2613C22E889D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40AC85B-AA63-B744-8A83-D78A25257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3029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6AD1CFC-D4DD-CC4C-A55B-47A6A17CD0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2728826"/>
              </p:ext>
            </p:extLst>
          </p:nvPr>
        </p:nvGraphicFramePr>
        <p:xfrm>
          <a:off x="1832009" y="1039528"/>
          <a:ext cx="6926981" cy="3705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DB6B7D3-A255-2C4E-980A-43FCC7A9F8E1}"/>
              </a:ext>
            </a:extLst>
          </p:cNvPr>
          <p:cNvSpPr txBox="1"/>
          <p:nvPr/>
        </p:nvSpPr>
        <p:spPr>
          <a:xfrm rot="688183">
            <a:off x="890382" y="557566"/>
            <a:ext cx="1654974" cy="523220"/>
          </a:xfrm>
          <a:prstGeom prst="rect">
            <a:avLst/>
          </a:prstGeom>
          <a:noFill/>
          <a:effectLst>
            <a:glow rad="899912">
              <a:schemeClr val="accent6">
                <a:satMod val="175000"/>
                <a:alpha val="40000"/>
              </a:schemeClr>
            </a:glow>
            <a:outerShdw blurRad="167373" dist="93728" dir="14640000" algn="br" rotWithShape="0">
              <a:prstClr val="black">
                <a:alpha val="98728"/>
              </a:prstClr>
            </a:outerShdw>
          </a:effectLst>
          <a:scene3d>
            <a:camera prst="isometricRightUp"/>
            <a:lightRig rig="threePt" dir="t"/>
          </a:scene3d>
          <a:sp3d z="-76200" prstMaterial="matte"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Concepts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A6B3E7-AA67-5A4A-9F50-876DE7EC8F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61C9C9-4F52-C94E-9EB8-6441E21D2B2C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90AF1079-1037-104B-A8A5-12FAA84D358C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>
                  <a:solidFill>
                    <a:srgbClr val="0070C0"/>
                  </a:solidFill>
                </a:rPr>
                <a:t>@gkarthics </a:t>
              </a:r>
              <a:r>
                <a:rPr lang="en-CA" sz="1100" b="1" dirty="0">
                  <a:solidFill>
                    <a:srgbClr val="0070C0"/>
                  </a:solidFill>
                </a:rPr>
                <a:t> </a:t>
              </a:r>
              <a:endParaRPr lang="en-US" sz="1100" b="1" dirty="0">
                <a:solidFill>
                  <a:srgbClr val="0070C0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6BA177-30A1-1B49-91DC-13983F444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5028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37756-7EFA-6F43-9282-4C7E02732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vCluster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FAAAB9-EB2F-6848-8D9B-369E580F0B0A}"/>
              </a:ext>
            </a:extLst>
          </p:cNvPr>
          <p:cNvGrpSpPr/>
          <p:nvPr/>
        </p:nvGrpSpPr>
        <p:grpSpPr>
          <a:xfrm>
            <a:off x="376833" y="824594"/>
            <a:ext cx="4864638" cy="457200"/>
            <a:chOff x="376833" y="824594"/>
            <a:chExt cx="4864638" cy="4572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80A421-E1E6-1E46-A590-A6F3D7741F86}"/>
                </a:ext>
              </a:extLst>
            </p:cNvPr>
            <p:cNvGrpSpPr/>
            <p:nvPr/>
          </p:nvGrpSpPr>
          <p:grpSpPr>
            <a:xfrm>
              <a:off x="376833" y="824594"/>
              <a:ext cx="457200" cy="457200"/>
              <a:chOff x="2001526" y="1665515"/>
              <a:chExt cx="457200" cy="457200"/>
            </a:xfrm>
          </p:grpSpPr>
          <p:sp>
            <p:nvSpPr>
              <p:cNvPr id="7" name="Document 6">
                <a:extLst>
                  <a:ext uri="{FF2B5EF4-FFF2-40B4-BE49-F238E27FC236}">
                    <a16:creationId xmlns:a16="http://schemas.microsoft.com/office/drawing/2014/main" id="{5A4BF2CE-D6F3-B247-BE8E-CB01507B39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526" y="1665515"/>
                <a:ext cx="457200" cy="457200"/>
              </a:xfrm>
              <a:prstGeom prst="flowChartDocument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" name="Graphic 5" descr="Cloud Computing outline">
                <a:extLst>
                  <a:ext uri="{FF2B5EF4-FFF2-40B4-BE49-F238E27FC236}">
                    <a16:creationId xmlns:a16="http://schemas.microsoft.com/office/drawing/2014/main" id="{0615AAFB-3D74-D347-A018-068B1A36E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038265" y="1665515"/>
                <a:ext cx="383722" cy="383722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AD55EE-6215-6A49-9471-733DB6DF0022}"/>
                </a:ext>
              </a:extLst>
            </p:cNvPr>
            <p:cNvSpPr/>
            <p:nvPr/>
          </p:nvSpPr>
          <p:spPr>
            <a:xfrm>
              <a:off x="870772" y="838984"/>
              <a:ext cx="43706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5C8AC9"/>
                  </a:solidFill>
                </a:rPr>
                <a:t>Doesn’t create any cluster in local machine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36E00E-463F-774A-847B-C41517920EEB}"/>
              </a:ext>
            </a:extLst>
          </p:cNvPr>
          <p:cNvGrpSpPr/>
          <p:nvPr/>
        </p:nvGrpSpPr>
        <p:grpSpPr>
          <a:xfrm>
            <a:off x="413572" y="1502009"/>
            <a:ext cx="4864638" cy="457200"/>
            <a:chOff x="413572" y="1502009"/>
            <a:chExt cx="4864638" cy="4572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2F183FA-63BD-A247-B10A-D1A14A7C3F61}"/>
                </a:ext>
              </a:extLst>
            </p:cNvPr>
            <p:cNvGrpSpPr/>
            <p:nvPr/>
          </p:nvGrpSpPr>
          <p:grpSpPr>
            <a:xfrm>
              <a:off x="413572" y="1502009"/>
              <a:ext cx="4864638" cy="457200"/>
              <a:chOff x="376833" y="824594"/>
              <a:chExt cx="4864638" cy="457200"/>
            </a:xfrm>
          </p:grpSpPr>
          <p:sp>
            <p:nvSpPr>
              <p:cNvPr id="17" name="Document 16">
                <a:extLst>
                  <a:ext uri="{FF2B5EF4-FFF2-40B4-BE49-F238E27FC236}">
                    <a16:creationId xmlns:a16="http://schemas.microsoft.com/office/drawing/2014/main" id="{C093C8C5-07D2-B54A-8C34-BCA588EB83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6833" y="824594"/>
                <a:ext cx="457200" cy="457200"/>
              </a:xfrm>
              <a:prstGeom prst="flowChartDocumen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D009E0C-D606-2C4F-AC46-FCCC751FDD1C}"/>
                  </a:ext>
                </a:extLst>
              </p:cNvPr>
              <p:cNvSpPr/>
              <p:nvPr/>
            </p:nvSpPr>
            <p:spPr>
              <a:xfrm>
                <a:off x="870772" y="838984"/>
                <a:ext cx="437069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Creates a cluster inside a running K8s cluster</a:t>
                </a:r>
              </a:p>
            </p:txBody>
          </p:sp>
        </p:grpSp>
        <p:pic>
          <p:nvPicPr>
            <p:cNvPr id="20" name="Graphic 19" descr="Packing Box Open with solid fill">
              <a:extLst>
                <a:ext uri="{FF2B5EF4-FFF2-40B4-BE49-F238E27FC236}">
                  <a16:creationId xmlns:a16="http://schemas.microsoft.com/office/drawing/2014/main" id="{9FA8AA4B-958C-0D44-A74A-4D786B05A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7962" y="1530128"/>
              <a:ext cx="369332" cy="36933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95712E-75D5-DC4B-9A1F-CE050653D2C1}"/>
              </a:ext>
            </a:extLst>
          </p:cNvPr>
          <p:cNvGrpSpPr/>
          <p:nvPr/>
        </p:nvGrpSpPr>
        <p:grpSpPr>
          <a:xfrm>
            <a:off x="427962" y="2179424"/>
            <a:ext cx="5099259" cy="457200"/>
            <a:chOff x="427962" y="2179424"/>
            <a:chExt cx="5099259" cy="457200"/>
          </a:xfrm>
        </p:grpSpPr>
        <p:sp>
          <p:nvSpPr>
            <p:cNvPr id="25" name="Document 24">
              <a:extLst>
                <a:ext uri="{FF2B5EF4-FFF2-40B4-BE49-F238E27FC236}">
                  <a16:creationId xmlns:a16="http://schemas.microsoft.com/office/drawing/2014/main" id="{CE6671C2-0D38-3A48-9CBF-0ACE43317E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962" y="2179424"/>
              <a:ext cx="457200" cy="457200"/>
            </a:xfrm>
            <a:prstGeom prst="flowChartDocument">
              <a:avLst/>
            </a:prstGeom>
            <a:solidFill>
              <a:srgbClr val="336BE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1D087CF-ABFC-5A4A-A7FD-FA007472196C}"/>
                </a:ext>
              </a:extLst>
            </p:cNvPr>
            <p:cNvSpPr/>
            <p:nvPr/>
          </p:nvSpPr>
          <p:spPr>
            <a:xfrm>
              <a:off x="921901" y="2193814"/>
              <a:ext cx="46053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336BE4"/>
                  </a:solidFill>
                </a:rPr>
                <a:t>Follows the </a:t>
              </a:r>
              <a:r>
                <a:rPr lang="en-US" i="1" dirty="0">
                  <a:solidFill>
                    <a:srgbClr val="336BE4"/>
                  </a:solidFill>
                </a:rPr>
                <a:t>Kubernetes-IN-Kubernetes</a:t>
              </a:r>
              <a:r>
                <a:rPr lang="en-US" dirty="0">
                  <a:solidFill>
                    <a:srgbClr val="336BE4"/>
                  </a:solidFill>
                </a:rPr>
                <a:t> concept</a:t>
              </a:r>
            </a:p>
          </p:txBody>
        </p: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FD17CCCC-2BC2-D246-B5B5-0CD998F9BD98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604441" y="2193991"/>
              <a:ext cx="274320" cy="210312"/>
            </a:xfrm>
            <a:prstGeom prst="rect">
              <a:avLst/>
            </a:prstGeom>
          </p:spPr>
        </p:pic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53061F22-D1FD-2B48-9694-E56EB4E1D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427962" y="2378480"/>
              <a:ext cx="274320" cy="20574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24FB5FB-4FC7-C643-954D-694AD9A545E5}"/>
              </a:ext>
            </a:extLst>
          </p:cNvPr>
          <p:cNvGrpSpPr/>
          <p:nvPr/>
        </p:nvGrpSpPr>
        <p:grpSpPr>
          <a:xfrm>
            <a:off x="427962" y="2872685"/>
            <a:ext cx="5732205" cy="457200"/>
            <a:chOff x="427962" y="2872685"/>
            <a:chExt cx="5732205" cy="4572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6C51E43-4C61-4E4E-90C8-E834DB55717B}"/>
                </a:ext>
              </a:extLst>
            </p:cNvPr>
            <p:cNvGrpSpPr/>
            <p:nvPr/>
          </p:nvGrpSpPr>
          <p:grpSpPr>
            <a:xfrm>
              <a:off x="427962" y="2872685"/>
              <a:ext cx="5732205" cy="457200"/>
              <a:chOff x="427962" y="2179424"/>
              <a:chExt cx="5732205" cy="457200"/>
            </a:xfrm>
          </p:grpSpPr>
          <p:sp>
            <p:nvSpPr>
              <p:cNvPr id="32" name="Document 31">
                <a:extLst>
                  <a:ext uri="{FF2B5EF4-FFF2-40B4-BE49-F238E27FC236}">
                    <a16:creationId xmlns:a16="http://schemas.microsoft.com/office/drawing/2014/main" id="{7FCF2BCB-6E80-1249-BD55-A8FC7D01D2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962" y="2179424"/>
                <a:ext cx="457200" cy="457200"/>
              </a:xfrm>
              <a:prstGeom prst="flowChartDocumen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39DA6FA-72CA-0C42-9DCE-EC838E3773E6}"/>
                  </a:ext>
                </a:extLst>
              </p:cNvPr>
              <p:cNvSpPr/>
              <p:nvPr/>
            </p:nvSpPr>
            <p:spPr>
              <a:xfrm>
                <a:off x="921900" y="2193814"/>
                <a:ext cx="52382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accent6"/>
                    </a:solidFill>
                  </a:rPr>
                  <a:t>Developers works with remote cluster with thin cli</a:t>
                </a:r>
              </a:p>
            </p:txBody>
          </p:sp>
        </p:grpSp>
        <p:pic>
          <p:nvPicPr>
            <p:cNvPr id="37" name="Graphic 36" descr="Remote work with solid fill">
              <a:extLst>
                <a:ext uri="{FF2B5EF4-FFF2-40B4-BE49-F238E27FC236}">
                  <a16:creationId xmlns:a16="http://schemas.microsoft.com/office/drawing/2014/main" id="{33CB0BC7-50AA-F846-8361-3C0A12AC5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0399" y="2887075"/>
              <a:ext cx="392326" cy="39232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CBC98C8-1BD2-2643-91DA-4E65072D80D0}"/>
              </a:ext>
            </a:extLst>
          </p:cNvPr>
          <p:cNvGrpSpPr/>
          <p:nvPr/>
        </p:nvGrpSpPr>
        <p:grpSpPr>
          <a:xfrm>
            <a:off x="427962" y="3562373"/>
            <a:ext cx="5732205" cy="457200"/>
            <a:chOff x="427962" y="2179424"/>
            <a:chExt cx="5732205" cy="457200"/>
          </a:xfrm>
        </p:grpSpPr>
        <p:sp>
          <p:nvSpPr>
            <p:cNvPr id="42" name="Document 41">
              <a:extLst>
                <a:ext uri="{FF2B5EF4-FFF2-40B4-BE49-F238E27FC236}">
                  <a16:creationId xmlns:a16="http://schemas.microsoft.com/office/drawing/2014/main" id="{3B2C55B0-EB77-BA49-9917-B7DA649E9D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962" y="2179424"/>
              <a:ext cx="457200" cy="457200"/>
            </a:xfrm>
            <a:prstGeom prst="flowChartDocument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82F1437-1157-594E-BBE9-16AAC5CC4A67}"/>
                </a:ext>
              </a:extLst>
            </p:cNvPr>
            <p:cNvSpPr/>
            <p:nvPr/>
          </p:nvSpPr>
          <p:spPr>
            <a:xfrm>
              <a:off x="921900" y="2193814"/>
              <a:ext cx="523826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Developers can be (virtual)cluster admin</a:t>
              </a:r>
            </a:p>
          </p:txBody>
        </p:sp>
      </p:grpSp>
      <p:pic>
        <p:nvPicPr>
          <p:cNvPr id="45" name="Graphic 44" descr="Captain male with solid fill">
            <a:extLst>
              <a:ext uri="{FF2B5EF4-FFF2-40B4-BE49-F238E27FC236}">
                <a16:creationId xmlns:a16="http://schemas.microsoft.com/office/drawing/2014/main" id="{CEA6E114-B844-874F-A714-75EED03FA3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0399" y="3580335"/>
            <a:ext cx="365760" cy="36576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40D7841C-C2D3-4546-9CF2-816142318924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AFFCE8CD-A5BD-374C-BCF2-AEA777A1D64F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2D95AA7-B472-4A44-9F4E-0ADE86C30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21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3B876F00-DBC8-884B-9A1D-4E7D7671DA31}"/>
              </a:ext>
            </a:extLst>
          </p:cNvPr>
          <p:cNvSpPr>
            <a:spLocks noChangeAspect="1"/>
          </p:cNvSpPr>
          <p:nvPr/>
        </p:nvSpPr>
        <p:spPr>
          <a:xfrm>
            <a:off x="464342" y="3601786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BC9BEF-5BE4-D140-9743-59B9E3E44C4B}"/>
              </a:ext>
            </a:extLst>
          </p:cNvPr>
          <p:cNvSpPr>
            <a:spLocks noChangeAspect="1"/>
          </p:cNvSpPr>
          <p:nvPr/>
        </p:nvSpPr>
        <p:spPr>
          <a:xfrm>
            <a:off x="454534" y="2516404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433B753-72C2-C64A-AC12-035D489FCA7B}"/>
              </a:ext>
            </a:extLst>
          </p:cNvPr>
          <p:cNvSpPr>
            <a:spLocks noChangeAspect="1"/>
          </p:cNvSpPr>
          <p:nvPr/>
        </p:nvSpPr>
        <p:spPr>
          <a:xfrm>
            <a:off x="454534" y="1538195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0E588CB-1F47-394D-93BB-CC9BD615EC7B}"/>
              </a:ext>
            </a:extLst>
          </p:cNvPr>
          <p:cNvSpPr>
            <a:spLocks noChangeAspect="1"/>
          </p:cNvSpPr>
          <p:nvPr/>
        </p:nvSpPr>
        <p:spPr>
          <a:xfrm>
            <a:off x="444909" y="778560"/>
            <a:ext cx="457200" cy="4572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CA16CE-AF08-0046-A919-27123EA05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vCluster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FD8BA3-72BA-8949-BE78-A3E8F94CB2F9}"/>
              </a:ext>
            </a:extLst>
          </p:cNvPr>
          <p:cNvSpPr/>
          <p:nvPr/>
        </p:nvSpPr>
        <p:spPr>
          <a:xfrm>
            <a:off x="928523" y="848609"/>
            <a:ext cx="4596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CLI works with all OS viz., Mac/Linux/Windows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4472CF-EA35-F343-A8F9-84370271823E}"/>
              </a:ext>
            </a:extLst>
          </p:cNvPr>
          <p:cNvSpPr/>
          <p:nvPr/>
        </p:nvSpPr>
        <p:spPr>
          <a:xfrm>
            <a:off x="928522" y="1473104"/>
            <a:ext cx="5905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 container registry is available, as this will purely creates a Kubernetes cluster only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E3599-25B3-2E4D-8B9F-23BCD3B5AB71}"/>
              </a:ext>
            </a:extLst>
          </p:cNvPr>
          <p:cNvSpPr/>
          <p:nvPr/>
        </p:nvSpPr>
        <p:spPr>
          <a:xfrm>
            <a:off x="928521" y="2374598"/>
            <a:ext cx="59054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Namespaces and resources created within the virtual cluster will be encapsulated within the host namespace where </a:t>
            </a:r>
            <a:r>
              <a:rPr lang="en-US" dirty="0" err="1">
                <a:solidFill>
                  <a:srgbClr val="00B050"/>
                </a:solidFill>
              </a:rPr>
              <a:t>vCluster</a:t>
            </a:r>
            <a:r>
              <a:rPr lang="en-US" dirty="0">
                <a:solidFill>
                  <a:srgbClr val="00B050"/>
                </a:solidFill>
              </a:rPr>
              <a:t> runs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50B800-3038-5E4C-AD83-236C70F253A7}"/>
              </a:ext>
            </a:extLst>
          </p:cNvPr>
          <p:cNvSpPr/>
          <p:nvPr/>
        </p:nvSpPr>
        <p:spPr>
          <a:xfrm>
            <a:off x="928521" y="3553091"/>
            <a:ext cx="6020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Creates an impartial cloud-native developer experience across all OS Developers</a:t>
            </a:r>
          </a:p>
        </p:txBody>
      </p:sp>
      <p:pic>
        <p:nvPicPr>
          <p:cNvPr id="14" name="Graphic 13" descr="Cmd Terminal with solid fill">
            <a:extLst>
              <a:ext uri="{FF2B5EF4-FFF2-40B4-BE49-F238E27FC236}">
                <a16:creationId xmlns:a16="http://schemas.microsoft.com/office/drawing/2014/main" id="{B50EA4FE-05EA-8B40-84D0-C198BE186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6349" y="857916"/>
            <a:ext cx="274320" cy="274320"/>
          </a:xfrm>
          <a:prstGeom prst="rect">
            <a:avLst/>
          </a:prstGeom>
        </p:spPr>
      </p:pic>
      <p:pic>
        <p:nvPicPr>
          <p:cNvPr id="16" name="Graphic 15" descr="Building Brick Wall with solid fill">
            <a:extLst>
              <a:ext uri="{FF2B5EF4-FFF2-40B4-BE49-F238E27FC236}">
                <a16:creationId xmlns:a16="http://schemas.microsoft.com/office/drawing/2014/main" id="{1706EB9A-0EC6-B346-98E3-77F9DA27D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511" y="1572972"/>
            <a:ext cx="387647" cy="387647"/>
          </a:xfrm>
          <a:prstGeom prst="rect">
            <a:avLst/>
          </a:prstGeom>
        </p:spPr>
      </p:pic>
      <p:pic>
        <p:nvPicPr>
          <p:cNvPr id="18" name="Graphic 17" descr="Infinity with solid fill">
            <a:extLst>
              <a:ext uri="{FF2B5EF4-FFF2-40B4-BE49-F238E27FC236}">
                <a16:creationId xmlns:a16="http://schemas.microsoft.com/office/drawing/2014/main" id="{21F0314D-D9A7-FE44-81BA-C21DFBC7E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1511" y="2571750"/>
            <a:ext cx="346509" cy="346509"/>
          </a:xfrm>
          <a:prstGeom prst="rect">
            <a:avLst/>
          </a:prstGeom>
        </p:spPr>
      </p:pic>
      <p:pic>
        <p:nvPicPr>
          <p:cNvPr id="20" name="Graphic 19" descr="Cheers with solid fill">
            <a:extLst>
              <a:ext uri="{FF2B5EF4-FFF2-40B4-BE49-F238E27FC236}">
                <a16:creationId xmlns:a16="http://schemas.microsoft.com/office/drawing/2014/main" id="{31CD5255-4E79-EF48-BE63-7C1DC8D481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6660" y="3657131"/>
            <a:ext cx="365760" cy="36576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FCB6087-6725-A746-9D6A-FA30C4875726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6788760A-2164-2D4E-AA0A-FB4FFFE9DD53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A1CCB55-C5D8-BA44-8044-E7A97F1BC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0267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Scroll 3">
            <a:extLst>
              <a:ext uri="{FF2B5EF4-FFF2-40B4-BE49-F238E27FC236}">
                <a16:creationId xmlns:a16="http://schemas.microsoft.com/office/drawing/2014/main" id="{8C84683A-6C8E-8C4F-BB4E-70ADE44206B0}"/>
              </a:ext>
            </a:extLst>
          </p:cNvPr>
          <p:cNvSpPr/>
          <p:nvPr/>
        </p:nvSpPr>
        <p:spPr>
          <a:xfrm>
            <a:off x="1057104" y="1311639"/>
            <a:ext cx="5304664" cy="1956587"/>
          </a:xfrm>
          <a:prstGeom prst="verticalScroll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>
                <a:latin typeface="HGMaruGothicMPRO" panose="020F0600000000000000" pitchFamily="34" charset="-128"/>
                <a:ea typeface="HGMaruGothicMPRO" panose="020F0600000000000000" pitchFamily="34" charset="-128"/>
              </a:rPr>
              <a:t>vcluster</a:t>
            </a:r>
            <a:r>
              <a:rPr lang="en-US" sz="14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 create my-</a:t>
            </a:r>
            <a:r>
              <a:rPr lang="en-US" sz="1400" dirty="0" err="1">
                <a:latin typeface="HGMaruGothicMPRO" panose="020F0600000000000000" pitchFamily="34" charset="-128"/>
                <a:ea typeface="HGMaruGothicMPRO" panose="020F0600000000000000" pitchFamily="34" charset="-128"/>
              </a:rPr>
              <a:t>vcluster</a:t>
            </a:r>
            <a:r>
              <a:rPr lang="en-US" sz="14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 -n host-namespace</a:t>
            </a:r>
          </a:p>
          <a:p>
            <a:r>
              <a:rPr lang="en-US" sz="1400" dirty="0" err="1">
                <a:latin typeface="HGMaruGothicMPRO" panose="020F0600000000000000" pitchFamily="34" charset="-128"/>
                <a:ea typeface="HGMaruGothicMPRO" panose="020F0600000000000000" pitchFamily="34" charset="-128"/>
              </a:rPr>
              <a:t>vcluster</a:t>
            </a:r>
            <a:r>
              <a:rPr lang="en-US" sz="14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 connect my-</a:t>
            </a:r>
            <a:r>
              <a:rPr lang="en-US" sz="1400" dirty="0" err="1">
                <a:latin typeface="HGMaruGothicMPRO" panose="020F0600000000000000" pitchFamily="34" charset="-128"/>
                <a:ea typeface="HGMaruGothicMPRO" panose="020F0600000000000000" pitchFamily="34" charset="-128"/>
              </a:rPr>
              <a:t>vcluster</a:t>
            </a:r>
            <a:r>
              <a:rPr lang="en-US" sz="14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 -n host-namespace</a:t>
            </a:r>
          </a:p>
          <a:p>
            <a:r>
              <a:rPr lang="en-US" sz="14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export KUBECONFIG=./</a:t>
            </a:r>
            <a:r>
              <a:rPr lang="en-US" sz="1400" dirty="0" err="1">
                <a:latin typeface="HGMaruGothicMPRO" panose="020F0600000000000000" pitchFamily="34" charset="-128"/>
                <a:ea typeface="HGMaruGothicMPRO" panose="020F0600000000000000" pitchFamily="34" charset="-128"/>
              </a:rPr>
              <a:t>kubeconfig.yaml</a:t>
            </a:r>
            <a:endParaRPr lang="en-US" sz="1400" dirty="0"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  <a:p>
            <a:r>
              <a:rPr lang="en-US" sz="14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kubectl get ns</a:t>
            </a:r>
          </a:p>
          <a:p>
            <a:r>
              <a:rPr lang="en-US" sz="14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kubectl get pods -n </a:t>
            </a:r>
            <a:r>
              <a:rPr lang="en-US" sz="1400" dirty="0" err="1">
                <a:latin typeface="HGMaruGothicMPRO" panose="020F0600000000000000" pitchFamily="34" charset="-128"/>
                <a:ea typeface="HGMaruGothicMPRO" panose="020F0600000000000000" pitchFamily="34" charset="-128"/>
              </a:rPr>
              <a:t>kube</a:t>
            </a:r>
            <a:r>
              <a:rPr lang="en-US" sz="14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-system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2B4486-B31D-E143-ABD7-9BD7F2607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vCluster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B0F836-A8B2-1545-B600-FFAA83B33F67}"/>
              </a:ext>
            </a:extLst>
          </p:cNvPr>
          <p:cNvGrpSpPr/>
          <p:nvPr/>
        </p:nvGrpSpPr>
        <p:grpSpPr>
          <a:xfrm>
            <a:off x="364574" y="797336"/>
            <a:ext cx="5593464" cy="457200"/>
            <a:chOff x="364574" y="797336"/>
            <a:chExt cx="5593464" cy="457200"/>
          </a:xfrm>
        </p:grpSpPr>
        <p:sp>
          <p:nvSpPr>
            <p:cNvPr id="7" name="Round Diagonal Corner Rectangle 6">
              <a:extLst>
                <a:ext uri="{FF2B5EF4-FFF2-40B4-BE49-F238E27FC236}">
                  <a16:creationId xmlns:a16="http://schemas.microsoft.com/office/drawing/2014/main" id="{69C94DD8-6129-7E40-8CF2-512A119036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4574" y="797336"/>
              <a:ext cx="459200" cy="457200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3A6CA9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8" name="Graphic 7" descr="Play with solid fill">
              <a:extLst>
                <a:ext uri="{FF2B5EF4-FFF2-40B4-BE49-F238E27FC236}">
                  <a16:creationId xmlns:a16="http://schemas.microsoft.com/office/drawing/2014/main" id="{6CEF359A-A914-BA4E-9890-D4D5244D3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4275" y="841270"/>
              <a:ext cx="370947" cy="36933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9B7FA46-4632-6448-A3B8-D521E5E655E1}"/>
                </a:ext>
              </a:extLst>
            </p:cNvPr>
            <p:cNvSpPr/>
            <p:nvPr/>
          </p:nvSpPr>
          <p:spPr>
            <a:xfrm>
              <a:off x="893475" y="841270"/>
              <a:ext cx="50645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3A6CA9"/>
                  </a:solidFill>
                </a:rPr>
                <a:t>Creation of </a:t>
              </a:r>
              <a:r>
                <a:rPr lang="en-US" dirty="0" err="1">
                  <a:solidFill>
                    <a:srgbClr val="3A6CA9"/>
                  </a:solidFill>
                </a:rPr>
                <a:t>vCluster</a:t>
              </a:r>
              <a:r>
                <a:rPr lang="en-US" dirty="0">
                  <a:solidFill>
                    <a:srgbClr val="3A6CA9"/>
                  </a:solidFill>
                </a:rPr>
                <a:t> doesn’t need admin perms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ADF359-1781-F24B-A426-0EDF3FBA53EE}"/>
              </a:ext>
            </a:extLst>
          </p:cNvPr>
          <p:cNvGrpSpPr/>
          <p:nvPr/>
        </p:nvGrpSpPr>
        <p:grpSpPr>
          <a:xfrm>
            <a:off x="296896" y="3526073"/>
            <a:ext cx="6384769" cy="646331"/>
            <a:chOff x="296896" y="3497198"/>
            <a:chExt cx="6384769" cy="64633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32B74D-B4E7-4F44-B91D-FC2DE5ED9268}"/>
                </a:ext>
              </a:extLst>
            </p:cNvPr>
            <p:cNvGrpSpPr/>
            <p:nvPr/>
          </p:nvGrpSpPr>
          <p:grpSpPr>
            <a:xfrm>
              <a:off x="296896" y="3497198"/>
              <a:ext cx="6384769" cy="646331"/>
              <a:chOff x="364574" y="702770"/>
              <a:chExt cx="5586559" cy="646331"/>
            </a:xfrm>
          </p:grpSpPr>
          <p:sp>
            <p:nvSpPr>
              <p:cNvPr id="13" name="Round Diagonal Corner Rectangle 12">
                <a:extLst>
                  <a:ext uri="{FF2B5EF4-FFF2-40B4-BE49-F238E27FC236}">
                    <a16:creationId xmlns:a16="http://schemas.microsoft.com/office/drawing/2014/main" id="{4D72B17C-59B8-F248-955C-1CA5AA656E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4574" y="797336"/>
                <a:ext cx="459200" cy="457200"/>
              </a:xfrm>
              <a:prstGeom prst="round2DiagRect">
                <a:avLst>
                  <a:gd name="adj1" fmla="val 29727"/>
                  <a:gd name="adj2" fmla="val 0"/>
                </a:avLst>
              </a:prstGeom>
              <a:solidFill>
                <a:srgbClr val="3A6CA9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5DC55B7-BFB2-2D49-BD71-D8EC479F5B25}"/>
                  </a:ext>
                </a:extLst>
              </p:cNvPr>
              <p:cNvSpPr/>
              <p:nvPr/>
            </p:nvSpPr>
            <p:spPr>
              <a:xfrm>
                <a:off x="886570" y="702770"/>
                <a:ext cx="506456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3A6CA9"/>
                    </a:solidFill>
                  </a:rPr>
                  <a:t>From the host cluster, all the services are sync’d and pods are scheduled from </a:t>
                </a:r>
                <a:r>
                  <a:rPr lang="en-US" b="1" i="1" dirty="0" err="1">
                    <a:solidFill>
                      <a:srgbClr val="3A6CA9"/>
                    </a:solidFill>
                  </a:rPr>
                  <a:t>syncer</a:t>
                </a:r>
                <a:r>
                  <a:rPr lang="en-US" b="1" i="1" dirty="0">
                    <a:solidFill>
                      <a:srgbClr val="3A6CA9"/>
                    </a:solidFill>
                  </a:rPr>
                  <a:t> </a:t>
                </a:r>
                <a:r>
                  <a:rPr lang="en-US" dirty="0">
                    <a:solidFill>
                      <a:srgbClr val="3A6CA9"/>
                    </a:solidFill>
                  </a:rPr>
                  <a:t>a scheduler handler</a:t>
                </a:r>
              </a:p>
            </p:txBody>
          </p:sp>
        </p:grpSp>
        <p:pic>
          <p:nvPicPr>
            <p:cNvPr id="17" name="Graphic 16" descr="Factory with solid fill">
              <a:extLst>
                <a:ext uri="{FF2B5EF4-FFF2-40B4-BE49-F238E27FC236}">
                  <a16:creationId xmlns:a16="http://schemas.microsoft.com/office/drawing/2014/main" id="{D1B05FA5-FEEF-B24D-9E21-699992E96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9202" y="3620640"/>
              <a:ext cx="380198" cy="38019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3B78F7-42B8-D644-9F28-1BDF4CA79232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D2DBF137-9294-B84B-8AA5-63E5DAB32B25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36164EE-6607-6844-8DDA-A4B520941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7113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B0F4BB-B7E2-5F43-B0EE-94D8F38D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vCluster</a:t>
            </a:r>
            <a:r>
              <a:rPr lang="en-US" dirty="0"/>
              <a:t>                                                       ….Observation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051412-757E-764E-AB79-32D914FD803D}"/>
              </a:ext>
            </a:extLst>
          </p:cNvPr>
          <p:cNvSpPr/>
          <p:nvPr/>
        </p:nvSpPr>
        <p:spPr>
          <a:xfrm>
            <a:off x="893475" y="841270"/>
            <a:ext cx="5064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A6CA9"/>
                </a:solidFill>
              </a:rPr>
              <a:t>A host cluster is mandatory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288CFD-9178-534C-8C58-FC36DAA303FA}"/>
              </a:ext>
            </a:extLst>
          </p:cNvPr>
          <p:cNvSpPr/>
          <p:nvPr/>
        </p:nvSpPr>
        <p:spPr>
          <a:xfrm>
            <a:off x="893474" y="1336305"/>
            <a:ext cx="5064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A6CA9"/>
                </a:solidFill>
              </a:rPr>
              <a:t>Provides a remote development environment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0F81D0-24D0-7547-BA69-716B407E2D19}"/>
              </a:ext>
            </a:extLst>
          </p:cNvPr>
          <p:cNvSpPr/>
          <p:nvPr/>
        </p:nvSpPr>
        <p:spPr>
          <a:xfrm>
            <a:off x="893473" y="1831340"/>
            <a:ext cx="5064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A6CA9"/>
                </a:solidFill>
              </a:rPr>
              <a:t>Need to deploy our own container registry, as this creates a pure K8s cluster only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6D06BD-B5CF-1C49-B672-339C9A60566A}"/>
              </a:ext>
            </a:extLst>
          </p:cNvPr>
          <p:cNvSpPr/>
          <p:nvPr/>
        </p:nvSpPr>
        <p:spPr>
          <a:xfrm>
            <a:off x="893472" y="2605678"/>
            <a:ext cx="50645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A6CA9"/>
                </a:solidFill>
              </a:rPr>
              <a:t>Impartial cloud-native developer experience for developers from all OS and machines viz., Mac/Win/Linux and VDIs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3320EE-7B78-E541-A246-4D91DC224965}"/>
              </a:ext>
            </a:extLst>
          </p:cNvPr>
          <p:cNvCxnSpPr>
            <a:cxnSpLocks/>
          </p:cNvCxnSpPr>
          <p:nvPr/>
        </p:nvCxnSpPr>
        <p:spPr>
          <a:xfrm>
            <a:off x="6790480" y="737452"/>
            <a:ext cx="0" cy="3913632"/>
          </a:xfrm>
          <a:prstGeom prst="line">
            <a:avLst/>
          </a:prstGeom>
          <a:ln cap="rnd" cmpd="sng">
            <a:gradFill>
              <a:gsLst>
                <a:gs pos="0">
                  <a:schemeClr val="tx2">
                    <a:lumMod val="0"/>
                  </a:schemeClr>
                </a:gs>
                <a:gs pos="31000">
                  <a:schemeClr val="accent2">
                    <a:lumMod val="60000"/>
                    <a:lumOff val="40000"/>
                  </a:schemeClr>
                </a:gs>
                <a:gs pos="60000">
                  <a:schemeClr val="accent4">
                    <a:lumMod val="60000"/>
                    <a:lumOff val="40000"/>
                  </a:schemeClr>
                </a:gs>
                <a:gs pos="100000">
                  <a:srgbClr val="00B050"/>
                </a:gs>
              </a:gsLst>
              <a:lin ang="5400000" scaled="1"/>
            </a:gradFill>
            <a:headEnd type="diamond"/>
            <a:tailEnd type="diamond"/>
          </a:ln>
          <a:effectLst>
            <a:glow rad="141823">
              <a:schemeClr val="accent1">
                <a:alpha val="21988"/>
              </a:schemeClr>
            </a:glow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ertified Kubernetes">
            <a:extLst>
              <a:ext uri="{FF2B5EF4-FFF2-40B4-BE49-F238E27FC236}">
                <a16:creationId xmlns:a16="http://schemas.microsoft.com/office/drawing/2014/main" id="{E22E9668-3FC1-D24E-9F7B-1AE74FA44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32" y="1913517"/>
            <a:ext cx="1005262" cy="135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F94071D-3C88-464B-8694-E6290A190BF6}"/>
              </a:ext>
            </a:extLst>
          </p:cNvPr>
          <p:cNvGrpSpPr/>
          <p:nvPr/>
        </p:nvGrpSpPr>
        <p:grpSpPr>
          <a:xfrm>
            <a:off x="296897" y="797336"/>
            <a:ext cx="457200" cy="457200"/>
            <a:chOff x="296897" y="3620639"/>
            <a:chExt cx="457200" cy="457200"/>
          </a:xfrm>
        </p:grpSpPr>
        <p:sp>
          <p:nvSpPr>
            <p:cNvPr id="11" name="Round Diagonal Corner Rectangle 10">
              <a:extLst>
                <a:ext uri="{FF2B5EF4-FFF2-40B4-BE49-F238E27FC236}">
                  <a16:creationId xmlns:a16="http://schemas.microsoft.com/office/drawing/2014/main" id="{1AD512E6-BF30-8245-8D00-575ECA0B76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6897" y="3620639"/>
              <a:ext cx="457200" cy="457200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3A6CA9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12" name="Graphic 11" descr="Factory with solid fill">
              <a:extLst>
                <a:ext uri="{FF2B5EF4-FFF2-40B4-BE49-F238E27FC236}">
                  <a16:creationId xmlns:a16="http://schemas.microsoft.com/office/drawing/2014/main" id="{121DED8F-2C35-5644-8278-60982E206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5398" y="3630264"/>
              <a:ext cx="380198" cy="38019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66FCA2-0CCB-7E4B-9695-739E68DFA734}"/>
              </a:ext>
            </a:extLst>
          </p:cNvPr>
          <p:cNvGrpSpPr/>
          <p:nvPr/>
        </p:nvGrpSpPr>
        <p:grpSpPr>
          <a:xfrm>
            <a:off x="296897" y="1371959"/>
            <a:ext cx="457200" cy="457200"/>
            <a:chOff x="335398" y="1371959"/>
            <a:chExt cx="457200" cy="457200"/>
          </a:xfrm>
        </p:grpSpPr>
        <p:sp>
          <p:nvSpPr>
            <p:cNvPr id="15" name="Round Diagonal Corner Rectangle 14">
              <a:extLst>
                <a:ext uri="{FF2B5EF4-FFF2-40B4-BE49-F238E27FC236}">
                  <a16:creationId xmlns:a16="http://schemas.microsoft.com/office/drawing/2014/main" id="{EE442736-342A-854B-9044-E7892F0A36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398" y="1371959"/>
              <a:ext cx="457200" cy="457200"/>
            </a:xfrm>
            <a:prstGeom prst="round2DiagRect">
              <a:avLst>
                <a:gd name="adj1" fmla="val 50000"/>
                <a:gd name="adj2" fmla="val 50000"/>
              </a:avLst>
            </a:prstGeom>
            <a:solidFill>
              <a:srgbClr val="3A6CA9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18" name="Graphic 17" descr="Remote work with solid fill">
              <a:extLst>
                <a:ext uri="{FF2B5EF4-FFF2-40B4-BE49-F238E27FC236}">
                  <a16:creationId xmlns:a16="http://schemas.microsoft.com/office/drawing/2014/main" id="{BC8F49AD-7B49-C24A-947F-C9105D62B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2438" y="1426034"/>
              <a:ext cx="363120" cy="363120"/>
            </a:xfrm>
            <a:prstGeom prst="rect">
              <a:avLst/>
            </a:prstGeom>
          </p:spPr>
        </p:pic>
      </p:grpSp>
      <p:sp>
        <p:nvSpPr>
          <p:cNvPr id="19" name="Round Diagonal Corner Rectangle 18">
            <a:extLst>
              <a:ext uri="{FF2B5EF4-FFF2-40B4-BE49-F238E27FC236}">
                <a16:creationId xmlns:a16="http://schemas.microsoft.com/office/drawing/2014/main" id="{83F7075F-39BC-1D43-AE31-29ADF15D8200}"/>
              </a:ext>
            </a:extLst>
          </p:cNvPr>
          <p:cNvSpPr>
            <a:spLocks noChangeAspect="1"/>
          </p:cNvSpPr>
          <p:nvPr/>
        </p:nvSpPr>
        <p:spPr>
          <a:xfrm>
            <a:off x="296897" y="1946582"/>
            <a:ext cx="457200" cy="457200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3A6CA9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20" name="Round Diagonal Corner Rectangle 19">
            <a:extLst>
              <a:ext uri="{FF2B5EF4-FFF2-40B4-BE49-F238E27FC236}">
                <a16:creationId xmlns:a16="http://schemas.microsoft.com/office/drawing/2014/main" id="{77F6E296-8E9F-B844-A359-BCF7302E67CE}"/>
              </a:ext>
            </a:extLst>
          </p:cNvPr>
          <p:cNvSpPr>
            <a:spLocks noChangeAspect="1"/>
          </p:cNvSpPr>
          <p:nvPr/>
        </p:nvSpPr>
        <p:spPr>
          <a:xfrm>
            <a:off x="296897" y="2838743"/>
            <a:ext cx="457200" cy="457200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3A6CA9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pic>
        <p:nvPicPr>
          <p:cNvPr id="23" name="Graphic 22" descr="Building Brick Wall with solid fill">
            <a:extLst>
              <a:ext uri="{FF2B5EF4-FFF2-40B4-BE49-F238E27FC236}">
                <a16:creationId xmlns:a16="http://schemas.microsoft.com/office/drawing/2014/main" id="{4C99B2B4-EE62-1E4F-AF11-7A223377A8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3937" y="1974031"/>
            <a:ext cx="360947" cy="360947"/>
          </a:xfrm>
          <a:prstGeom prst="rect">
            <a:avLst/>
          </a:prstGeom>
        </p:spPr>
      </p:pic>
      <p:pic>
        <p:nvPicPr>
          <p:cNvPr id="25" name="Graphic 24" descr="Cheers with solid fill">
            <a:extLst>
              <a:ext uri="{FF2B5EF4-FFF2-40B4-BE49-F238E27FC236}">
                <a16:creationId xmlns:a16="http://schemas.microsoft.com/office/drawing/2014/main" id="{99FAD74C-0507-A748-952D-5EDCE0B468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5398" y="2896852"/>
            <a:ext cx="347159" cy="3471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01086F7-E0BF-354C-8107-7796BE864EFF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FAA58C8C-F8AF-324A-A313-CBA58807CA06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24DD9BB-6918-1C4B-B48E-FB4C48D11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5111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98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6AD1CFC-D4DD-CC4C-A55B-47A6A17CD0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199458"/>
              </p:ext>
            </p:extLst>
          </p:nvPr>
        </p:nvGraphicFramePr>
        <p:xfrm>
          <a:off x="1832009" y="1039528"/>
          <a:ext cx="6926981" cy="3705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DB6B7D3-A255-2C4E-980A-43FCC7A9F8E1}"/>
              </a:ext>
            </a:extLst>
          </p:cNvPr>
          <p:cNvSpPr txBox="1"/>
          <p:nvPr/>
        </p:nvSpPr>
        <p:spPr>
          <a:xfrm rot="688183">
            <a:off x="883431" y="565216"/>
            <a:ext cx="2351038" cy="646331"/>
          </a:xfrm>
          <a:prstGeom prst="rect">
            <a:avLst/>
          </a:prstGeom>
          <a:noFill/>
          <a:effectLst>
            <a:glow rad="899912">
              <a:schemeClr val="accent6">
                <a:satMod val="175000"/>
                <a:alpha val="40000"/>
              </a:schemeClr>
            </a:glow>
            <a:outerShdw blurRad="167373" dist="93728" dir="14640000" algn="br" rotWithShape="0">
              <a:prstClr val="black">
                <a:alpha val="98728"/>
              </a:prstClr>
            </a:outerShdw>
          </a:effectLst>
          <a:scene3d>
            <a:camera prst="isometricRightUp"/>
            <a:lightRig rig="threePt" dir="t"/>
          </a:scene3d>
          <a:sp3d z="-76200" prstMaterial="matte"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Concepts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A6B3E7-AA67-5A4A-9F50-876DE7EC8F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61C9C9-4F52-C94E-9EB8-6441E21D2B2C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90AF1079-1037-104B-A8A5-12FAA84D358C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>
                  <a:solidFill>
                    <a:srgbClr val="0070C0"/>
                  </a:solidFill>
                </a:rPr>
                <a:t>@gkarthics </a:t>
              </a:r>
              <a:r>
                <a:rPr lang="en-CA" sz="1100" b="1" dirty="0">
                  <a:solidFill>
                    <a:srgbClr val="0070C0"/>
                  </a:solidFill>
                </a:rPr>
                <a:t> </a:t>
              </a:r>
              <a:endParaRPr lang="en-US" sz="1100" b="1" dirty="0">
                <a:solidFill>
                  <a:srgbClr val="0070C0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6BA177-30A1-1B49-91DC-13983F444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7661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80148-1E62-B040-8D7E-FBA80AC2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microK8s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CD69D-862C-CF43-9C4F-8F082B9B8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7836AC"/>
                </a:solidFill>
              </a:rPr>
              <a:t>            Creates a single/multi node cluster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>
                <a:solidFill>
                  <a:srgbClr val="FFA14E"/>
                </a:solidFill>
              </a:rPr>
              <a:t>	   Built-in container registry as add-on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	   Start Kubernetes</a:t>
            </a:r>
          </a:p>
          <a:p>
            <a:pPr marL="0" indent="0">
              <a:buNone/>
            </a:pPr>
            <a:r>
              <a:rPr lang="en-US" sz="1200" dirty="0"/>
              <a:t>		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372C95-5FF0-DA42-84EE-61B60A26A53D}"/>
              </a:ext>
            </a:extLst>
          </p:cNvPr>
          <p:cNvSpPr>
            <a:spLocks noChangeAspect="1"/>
          </p:cNvSpPr>
          <p:nvPr/>
        </p:nvSpPr>
        <p:spPr>
          <a:xfrm>
            <a:off x="506400" y="823026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Kubernetes Logo transparent PNG - StickPNG">
            <a:extLst>
              <a:ext uri="{FF2B5EF4-FFF2-40B4-BE49-F238E27FC236}">
                <a16:creationId xmlns:a16="http://schemas.microsoft.com/office/drawing/2014/main" id="{7FCB7B40-DEB9-C841-BF6E-04B1A7C44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29" y="906152"/>
            <a:ext cx="287827" cy="2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F1138AD-2217-8E46-BDEA-3CF92CCD39FF}"/>
              </a:ext>
            </a:extLst>
          </p:cNvPr>
          <p:cNvSpPr>
            <a:spLocks noChangeAspect="1"/>
          </p:cNvSpPr>
          <p:nvPr/>
        </p:nvSpPr>
        <p:spPr>
          <a:xfrm>
            <a:off x="506400" y="1585397"/>
            <a:ext cx="457200" cy="457200"/>
          </a:xfrm>
          <a:prstGeom prst="ellipse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02A7E95-5D69-0F4B-AC42-EE99F1622006}"/>
              </a:ext>
            </a:extLst>
          </p:cNvPr>
          <p:cNvSpPr>
            <a:spLocks noChangeAspect="1"/>
          </p:cNvSpPr>
          <p:nvPr/>
        </p:nvSpPr>
        <p:spPr>
          <a:xfrm>
            <a:off x="502242" y="2343150"/>
            <a:ext cx="457200" cy="457200"/>
          </a:xfrm>
          <a:prstGeom prst="ellipse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Play with solid fill">
            <a:extLst>
              <a:ext uri="{FF2B5EF4-FFF2-40B4-BE49-F238E27FC236}">
                <a16:creationId xmlns:a16="http://schemas.microsoft.com/office/drawing/2014/main" id="{B5E95579-E99A-2640-A520-D51CE0759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208" y="2407225"/>
            <a:ext cx="365760" cy="365760"/>
          </a:xfrm>
          <a:prstGeom prst="rect">
            <a:avLst/>
          </a:prstGeom>
        </p:spPr>
      </p:pic>
      <p:sp>
        <p:nvSpPr>
          <p:cNvPr id="18" name="Vertical Scroll 17">
            <a:extLst>
              <a:ext uri="{FF2B5EF4-FFF2-40B4-BE49-F238E27FC236}">
                <a16:creationId xmlns:a16="http://schemas.microsoft.com/office/drawing/2014/main" id="{60977101-5FF0-994A-B7CF-BBE21DE24AC6}"/>
              </a:ext>
            </a:extLst>
          </p:cNvPr>
          <p:cNvSpPr/>
          <p:nvPr/>
        </p:nvSpPr>
        <p:spPr>
          <a:xfrm>
            <a:off x="874756" y="2772985"/>
            <a:ext cx="3440935" cy="1330036"/>
          </a:xfrm>
          <a:prstGeom prst="verticalScroll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microk8s install</a:t>
            </a:r>
            <a:br>
              <a:rPr lang="en-US" sz="11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</a:br>
            <a:r>
              <a:rPr lang="en-US" sz="11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microk8s status --wait-ready</a:t>
            </a:r>
          </a:p>
          <a:p>
            <a:r>
              <a:rPr lang="en-US" sz="11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microk8s enable dashboard dns registry</a:t>
            </a:r>
          </a:p>
          <a:p>
            <a:r>
              <a:rPr lang="en-US" sz="11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microk8s kubectl get all -A</a:t>
            </a:r>
          </a:p>
          <a:p>
            <a:r>
              <a:rPr lang="en-US" sz="11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alias kubectl="microk8s kubectl"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24FB40-F81F-4B40-BEB1-60266B76C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622084"/>
            <a:ext cx="4301577" cy="3744049"/>
          </a:xfrm>
          <a:prstGeom prst="rect">
            <a:avLst/>
          </a:prstGeom>
        </p:spPr>
      </p:pic>
      <p:pic>
        <p:nvPicPr>
          <p:cNvPr id="21" name="Graphic 20" descr="Building Brick Wall with solid fill">
            <a:extLst>
              <a:ext uri="{FF2B5EF4-FFF2-40B4-BE49-F238E27FC236}">
                <a16:creationId xmlns:a16="http://schemas.microsoft.com/office/drawing/2014/main" id="{224E487D-39A3-B846-9D5F-C9428CAD77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962" y="1612196"/>
            <a:ext cx="365760" cy="36576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73E306A-C0EE-6948-AD6E-AA1D72F83933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5E61C6E4-BDED-3E4A-A473-3007DBE14CAD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744974-FDA0-8B48-BDF9-38DA79980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9888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9928BAA-0341-8845-841B-A1E05B01E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microK8s                                                ....High Availability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4D80EB-8503-8F44-A1CD-2F2DC2BC8232}"/>
              </a:ext>
            </a:extLst>
          </p:cNvPr>
          <p:cNvSpPr>
            <a:spLocks noChangeAspect="1"/>
          </p:cNvSpPr>
          <p:nvPr/>
        </p:nvSpPr>
        <p:spPr>
          <a:xfrm>
            <a:off x="469703" y="859624"/>
            <a:ext cx="457200" cy="457200"/>
          </a:xfrm>
          <a:prstGeom prst="roundRect">
            <a:avLst/>
          </a:prstGeom>
          <a:solidFill>
            <a:srgbClr val="7836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 descr="Badge Tick with solid fill">
            <a:extLst>
              <a:ext uri="{FF2B5EF4-FFF2-40B4-BE49-F238E27FC236}">
                <a16:creationId xmlns:a16="http://schemas.microsoft.com/office/drawing/2014/main" id="{598A2703-7832-5A47-992A-526586A6D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707" y="852697"/>
            <a:ext cx="457200" cy="457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AA5F40-8833-034A-B89D-26E4391692CC}"/>
              </a:ext>
            </a:extLst>
          </p:cNvPr>
          <p:cNvSpPr/>
          <p:nvPr/>
        </p:nvSpPr>
        <p:spPr>
          <a:xfrm>
            <a:off x="871485" y="924982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83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multi-node setup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A26BBEC-08E1-3941-8C46-D758DD4EAA6B}"/>
              </a:ext>
            </a:extLst>
          </p:cNvPr>
          <p:cNvGrpSpPr/>
          <p:nvPr/>
        </p:nvGrpSpPr>
        <p:grpSpPr>
          <a:xfrm>
            <a:off x="469703" y="1528089"/>
            <a:ext cx="4938453" cy="457200"/>
            <a:chOff x="4914700" y="924982"/>
            <a:chExt cx="4938453" cy="4572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898779C-1398-9D44-A08B-5D991B1763FC}"/>
                </a:ext>
              </a:extLst>
            </p:cNvPr>
            <p:cNvSpPr/>
            <p:nvPr/>
          </p:nvSpPr>
          <p:spPr>
            <a:xfrm>
              <a:off x="5436559" y="924982"/>
              <a:ext cx="44165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E954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multipass</a:t>
              </a:r>
              <a:r>
                <a:rPr lang="en-US" dirty="0">
                  <a:solidFill>
                    <a:srgbClr val="E954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be used for managing VMs</a:t>
              </a:r>
            </a:p>
          </p:txBody>
        </p:sp>
        <p:pic>
          <p:nvPicPr>
            <p:cNvPr id="2052" name="Picture 4" descr="Install Multipass on Linux | Snap Store">
              <a:extLst>
                <a:ext uri="{FF2B5EF4-FFF2-40B4-BE49-F238E27FC236}">
                  <a16:creationId xmlns:a16="http://schemas.microsoft.com/office/drawing/2014/main" id="{A3861DDA-2A29-0143-A198-06F3A2D0D8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700" y="924982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Vertical Scroll 47">
            <a:extLst>
              <a:ext uri="{FF2B5EF4-FFF2-40B4-BE49-F238E27FC236}">
                <a16:creationId xmlns:a16="http://schemas.microsoft.com/office/drawing/2014/main" id="{0E746986-AE11-0D4A-B791-0B7C49E4A483}"/>
              </a:ext>
            </a:extLst>
          </p:cNvPr>
          <p:cNvSpPr/>
          <p:nvPr/>
        </p:nvSpPr>
        <p:spPr>
          <a:xfrm>
            <a:off x="469703" y="2196554"/>
            <a:ext cx="4453033" cy="1330036"/>
          </a:xfrm>
          <a:prstGeom prst="verticalScroll">
            <a:avLst/>
          </a:prstGeom>
          <a:solidFill>
            <a:srgbClr val="E9A77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multipass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launch --name microk8s-vm-01 --mem 4G --disk 40G</a:t>
            </a:r>
          </a:p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multipass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launch --name microk8s-02 --mem 4G --disk 40G</a:t>
            </a:r>
          </a:p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multipass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launch --name microk8s-03 --mem 4G --disk 40G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C267F86-3A5B-7840-B81D-3C0933F77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6218" y="3673929"/>
            <a:ext cx="5917673" cy="86299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8D88407B-1C5A-4547-8BA1-A15AA47B8308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51" name="Title 1">
              <a:extLst>
                <a:ext uri="{FF2B5EF4-FFF2-40B4-BE49-F238E27FC236}">
                  <a16:creationId xmlns:a16="http://schemas.microsoft.com/office/drawing/2014/main" id="{1FDFADD2-B255-0D44-AC81-9D99BF2F8BB0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934FEEC-9F94-A849-9B52-292B57A0C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86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9BC25D-8CDD-8342-A8F0-62E460EB3621}"/>
              </a:ext>
            </a:extLst>
          </p:cNvPr>
          <p:cNvGrpSpPr/>
          <p:nvPr/>
        </p:nvGrpSpPr>
        <p:grpSpPr>
          <a:xfrm>
            <a:off x="318404" y="1471784"/>
            <a:ext cx="3912531" cy="457200"/>
            <a:chOff x="4914700" y="1631101"/>
            <a:chExt cx="3912531" cy="457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806F260-E677-7F41-AB91-5E783C4A87CD}"/>
                </a:ext>
              </a:extLst>
            </p:cNvPr>
            <p:cNvGrpSpPr/>
            <p:nvPr/>
          </p:nvGrpSpPr>
          <p:grpSpPr>
            <a:xfrm>
              <a:off x="4914700" y="1631101"/>
              <a:ext cx="457200" cy="457200"/>
              <a:chOff x="4914701" y="1636776"/>
              <a:chExt cx="457200" cy="457200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FFA17827-8B50-D946-8A4D-9E7C1206A8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14701" y="1636776"/>
                <a:ext cx="457200" cy="457200"/>
              </a:xfrm>
              <a:prstGeom prst="roundRect">
                <a:avLst>
                  <a:gd name="adj" fmla="val 50000"/>
                </a:avLst>
              </a:prstGeom>
              <a:solidFill>
                <a:srgbClr val="26BA7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" name="Graphic 7" descr="Download from cloud with solid fill">
                <a:extLst>
                  <a:ext uri="{FF2B5EF4-FFF2-40B4-BE49-F238E27FC236}">
                    <a16:creationId xmlns:a16="http://schemas.microsoft.com/office/drawing/2014/main" id="{0A7FE8AA-0167-574F-9373-4BA9A618C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66655" y="1690574"/>
                <a:ext cx="353291" cy="353291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DA14CF-A40C-ED44-8AD0-26658375A12B}"/>
                </a:ext>
              </a:extLst>
            </p:cNvPr>
            <p:cNvSpPr/>
            <p:nvPr/>
          </p:nvSpPr>
          <p:spPr>
            <a:xfrm>
              <a:off x="5436559" y="1658629"/>
              <a:ext cx="3390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25BB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snap install microk8s in all VMs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1B435E41-C164-C04F-8BF5-3EC46485C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microK8s                 ....High Availability                  ….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contd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DF28F0C-99EA-3D49-99D6-7C529285D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148" y="2943194"/>
            <a:ext cx="6883400" cy="876300"/>
          </a:xfrm>
          <a:prstGeom prst="rect">
            <a:avLst/>
          </a:prstGeom>
          <a:effectLst>
            <a:outerShdw blurRad="82016" dist="119395" dir="8100000" algn="tr" rotWithShape="0">
              <a:prstClr val="black">
                <a:alpha val="51621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42DE6B4-62E1-3144-8C6A-EF7C25C3993E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FAB490ED-F3BD-9448-A833-97F76FBB3AE9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A45539C-70E9-1B41-9EBF-BC2ABE79A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121021-9D62-1748-A353-17373F17F7BC}"/>
              </a:ext>
            </a:extLst>
          </p:cNvPr>
          <p:cNvGrpSpPr/>
          <p:nvPr/>
        </p:nvGrpSpPr>
        <p:grpSpPr>
          <a:xfrm>
            <a:off x="296897" y="843350"/>
            <a:ext cx="6849232" cy="457200"/>
            <a:chOff x="4914700" y="1631101"/>
            <a:chExt cx="6849232" cy="457200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AF6D26B9-FDEA-4B44-90C0-1EC4C27B87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14700" y="1631101"/>
              <a:ext cx="457200" cy="457200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B3F6DB2-B4FD-BC4F-86BB-1F94E9B50598}"/>
                </a:ext>
              </a:extLst>
            </p:cNvPr>
            <p:cNvSpPr/>
            <p:nvPr/>
          </p:nvSpPr>
          <p:spPr>
            <a:xfrm>
              <a:off x="5436559" y="1658629"/>
              <a:ext cx="63273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Exec into VM via `</a:t>
              </a:r>
              <a:r>
                <a:rPr lang="en-US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multipass</a:t>
              </a:r>
              <a:r>
                <a:rPr lang="en-US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shell &lt;control-plane </a:t>
              </a:r>
              <a:r>
                <a:rPr lang="en-US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  <a:r>
                <a:rPr lang="en-US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-name&gt;`</a:t>
              </a:r>
            </a:p>
          </p:txBody>
        </p:sp>
      </p:grpSp>
      <p:pic>
        <p:nvPicPr>
          <p:cNvPr id="3" name="Graphic 2" descr="Cmd Terminal with solid fill">
            <a:extLst>
              <a:ext uri="{FF2B5EF4-FFF2-40B4-BE49-F238E27FC236}">
                <a16:creationId xmlns:a16="http://schemas.microsoft.com/office/drawing/2014/main" id="{6D5531BE-AB48-464E-B1C0-5F20CF4467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9881" y="872774"/>
            <a:ext cx="371231" cy="37123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111566F-0FF3-B442-90DF-69CA9FF71235}"/>
              </a:ext>
            </a:extLst>
          </p:cNvPr>
          <p:cNvGrpSpPr/>
          <p:nvPr/>
        </p:nvGrpSpPr>
        <p:grpSpPr>
          <a:xfrm>
            <a:off x="318404" y="2117958"/>
            <a:ext cx="4771740" cy="457200"/>
            <a:chOff x="318404" y="1844423"/>
            <a:chExt cx="4771740" cy="4572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9D734BD-55A3-DB49-A101-D1A31FE80586}"/>
                </a:ext>
              </a:extLst>
            </p:cNvPr>
            <p:cNvGrpSpPr/>
            <p:nvPr/>
          </p:nvGrpSpPr>
          <p:grpSpPr>
            <a:xfrm>
              <a:off x="318404" y="1844423"/>
              <a:ext cx="4771740" cy="457200"/>
              <a:chOff x="4914700" y="1631101"/>
              <a:chExt cx="4771740" cy="457200"/>
            </a:xfrm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484E084E-6AF5-0F42-A7E0-CAA01886DD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14700" y="1631101"/>
                <a:ext cx="457200" cy="457200"/>
              </a:xfrm>
              <a:prstGeom prst="roundRect">
                <a:avLst>
                  <a:gd name="adj" fmla="val 5000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33986B1-0070-164C-8F46-7FAF26DC6ABC}"/>
                  </a:ext>
                </a:extLst>
              </p:cNvPr>
              <p:cNvSpPr/>
              <p:nvPr/>
            </p:nvSpPr>
            <p:spPr>
              <a:xfrm>
                <a:off x="5436559" y="1658629"/>
                <a:ext cx="42498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Create join token - `microk8s add-node`</a:t>
                </a:r>
              </a:p>
            </p:txBody>
          </p:sp>
        </p:grpSp>
        <p:pic>
          <p:nvPicPr>
            <p:cNvPr id="35" name="Graphic 34" descr="Badge Follow with solid fill">
              <a:extLst>
                <a:ext uri="{FF2B5EF4-FFF2-40B4-BE49-F238E27FC236}">
                  <a16:creationId xmlns:a16="http://schemas.microsoft.com/office/drawing/2014/main" id="{F1C36822-1A4B-E14C-8190-DF708F615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57478" y="1892036"/>
              <a:ext cx="365760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9951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216203-9B27-9544-B26B-9BDECDF76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microK8s                 ....High Availability                  ….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contd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4C989E-636E-8941-B875-053DC3F74D8B}"/>
              </a:ext>
            </a:extLst>
          </p:cNvPr>
          <p:cNvGrpSpPr/>
          <p:nvPr/>
        </p:nvGrpSpPr>
        <p:grpSpPr>
          <a:xfrm>
            <a:off x="521341" y="3488102"/>
            <a:ext cx="7400665" cy="457200"/>
            <a:chOff x="4914700" y="2337221"/>
            <a:chExt cx="7400665" cy="4572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9DB6D5F-A253-3340-9542-C91C939762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14700" y="2337221"/>
              <a:ext cx="457200" cy="457200"/>
            </a:xfrm>
            <a:prstGeom prst="roundRect">
              <a:avLst>
                <a:gd name="adj" fmla="val 50000"/>
              </a:avLst>
            </a:prstGeom>
            <a:solidFill>
              <a:srgbClr val="FFA14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Graphic 6" descr="Network diagram outline">
              <a:extLst>
                <a:ext uri="{FF2B5EF4-FFF2-40B4-BE49-F238E27FC236}">
                  <a16:creationId xmlns:a16="http://schemas.microsoft.com/office/drawing/2014/main" id="{549614CA-BE65-DC4E-B75A-368E4D5FA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6655" y="2372583"/>
              <a:ext cx="421838" cy="42183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EDFC08-3985-6145-B9F2-333E609AA46E}"/>
                </a:ext>
              </a:extLst>
            </p:cNvPr>
            <p:cNvSpPr/>
            <p:nvPr/>
          </p:nvSpPr>
          <p:spPr>
            <a:xfrm>
              <a:off x="5436559" y="2348570"/>
              <a:ext cx="68788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A14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Run the command in other VMs - `microk8s join` to join the cluster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348EEA-FCE1-A14F-850A-B8D1A5D6D5EB}"/>
              </a:ext>
            </a:extLst>
          </p:cNvPr>
          <p:cNvGrpSpPr/>
          <p:nvPr/>
        </p:nvGrpSpPr>
        <p:grpSpPr>
          <a:xfrm>
            <a:off x="559771" y="4218792"/>
            <a:ext cx="4001859" cy="457200"/>
            <a:chOff x="4911036" y="3043341"/>
            <a:chExt cx="4001859" cy="45720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A49EE24-DA80-9C45-8F32-3B3F0F97A4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11036" y="3043341"/>
              <a:ext cx="457200" cy="457200"/>
            </a:xfrm>
            <a:prstGeom prst="roundRect">
              <a:avLst>
                <a:gd name="adj" fmla="val 50000"/>
              </a:avLst>
            </a:prstGeom>
            <a:solidFill>
              <a:srgbClr val="9AA0A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D684D8-D503-EF4C-8B20-D4D752D9CB63}"/>
                </a:ext>
              </a:extLst>
            </p:cNvPr>
            <p:cNvGrpSpPr/>
            <p:nvPr/>
          </p:nvGrpSpPr>
          <p:grpSpPr>
            <a:xfrm>
              <a:off x="4932543" y="3058602"/>
              <a:ext cx="3980352" cy="421839"/>
              <a:chOff x="4932543" y="3058602"/>
              <a:chExt cx="3980352" cy="42183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14A2E05-C3C5-7E47-9599-C77B2763F14E}"/>
                  </a:ext>
                </a:extLst>
              </p:cNvPr>
              <p:cNvSpPr/>
              <p:nvPr/>
            </p:nvSpPr>
            <p:spPr>
              <a:xfrm>
                <a:off x="5436559" y="3077929"/>
                <a:ext cx="34763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9AA0A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Highly Available Cluster is ready</a:t>
                </a:r>
              </a:p>
            </p:txBody>
          </p:sp>
          <p:pic>
            <p:nvPicPr>
              <p:cNvPr id="13" name="Graphic 12" descr="Excellent with solid fill">
                <a:extLst>
                  <a:ext uri="{FF2B5EF4-FFF2-40B4-BE49-F238E27FC236}">
                    <a16:creationId xmlns:a16="http://schemas.microsoft.com/office/drawing/2014/main" id="{4F5990F0-D39F-9441-AE78-68DE1D6872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32543" y="3058602"/>
                <a:ext cx="421839" cy="421839"/>
              </a:xfrm>
              <a:prstGeom prst="rect">
                <a:avLst/>
              </a:prstGeom>
            </p:spPr>
          </p:pic>
        </p:grp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8A3EE28-AD18-DA41-A8E0-4F69965C4EE5}"/>
              </a:ext>
            </a:extLst>
          </p:cNvPr>
          <p:cNvSpPr>
            <a:spLocks noChangeAspect="1"/>
          </p:cNvSpPr>
          <p:nvPr/>
        </p:nvSpPr>
        <p:spPr>
          <a:xfrm>
            <a:off x="521341" y="840548"/>
            <a:ext cx="457200" cy="4572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14" descr="Cmd Terminal with solid fill">
            <a:extLst>
              <a:ext uri="{FF2B5EF4-FFF2-40B4-BE49-F238E27FC236}">
                <a16:creationId xmlns:a16="http://schemas.microsoft.com/office/drawing/2014/main" id="{84C61634-E997-2144-BC0D-31254AD21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771" y="884482"/>
            <a:ext cx="365760" cy="3657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EAF9C-4E37-4A42-A5DB-48AD748341F9}"/>
              </a:ext>
            </a:extLst>
          </p:cNvPr>
          <p:cNvSpPr/>
          <p:nvPr/>
        </p:nvSpPr>
        <p:spPr>
          <a:xfrm>
            <a:off x="923123" y="884482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88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the `add-node` command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BCEF6FF5-636F-664A-A3E3-DDC41AB8D2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5522807"/>
              </p:ext>
            </p:extLst>
          </p:nvPr>
        </p:nvGraphicFramePr>
        <p:xfrm>
          <a:off x="978541" y="1469962"/>
          <a:ext cx="2949153" cy="1431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986240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51F7C2-BC06-1445-A07A-E093441F7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microK8s                                                               ....Usage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2C0C25A-D8DB-3449-97A0-E6838FD51A07}"/>
              </a:ext>
            </a:extLst>
          </p:cNvPr>
          <p:cNvGrpSpPr/>
          <p:nvPr/>
        </p:nvGrpSpPr>
        <p:grpSpPr>
          <a:xfrm>
            <a:off x="656435" y="722339"/>
            <a:ext cx="3455577" cy="646331"/>
            <a:chOff x="656435" y="942775"/>
            <a:chExt cx="3455577" cy="64633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3A9323E-D713-7442-BC9A-8E9A3BD4754E}"/>
                </a:ext>
              </a:extLst>
            </p:cNvPr>
            <p:cNvGrpSpPr/>
            <p:nvPr/>
          </p:nvGrpSpPr>
          <p:grpSpPr>
            <a:xfrm>
              <a:off x="656435" y="1040038"/>
              <a:ext cx="457200" cy="457200"/>
              <a:chOff x="1102484" y="1344838"/>
              <a:chExt cx="457200" cy="4572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DB776F6-2B20-094F-B39E-95E6566969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2484" y="1344838"/>
                <a:ext cx="457200" cy="4572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scene3d>
                <a:camera prst="orthographicFron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Graphic 5" descr="Gauge with solid fill">
                <a:extLst>
                  <a:ext uri="{FF2B5EF4-FFF2-40B4-BE49-F238E27FC236}">
                    <a16:creationId xmlns:a16="http://schemas.microsoft.com/office/drawing/2014/main" id="{8A356FC8-8C1C-1740-9421-CCDFB493C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68648" y="1366398"/>
                <a:ext cx="324872" cy="324872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97AF10-7393-1E40-9CB2-56F727A24CE5}"/>
                </a:ext>
              </a:extLst>
            </p:cNvPr>
            <p:cNvSpPr/>
            <p:nvPr/>
          </p:nvSpPr>
          <p:spPr>
            <a:xfrm>
              <a:off x="1179799" y="942775"/>
              <a:ext cx="29322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7836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enable dashboard:</a:t>
              </a:r>
              <a:br>
                <a:rPr lang="en-US" dirty="0">
                  <a:solidFill>
                    <a:srgbClr val="7836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solidFill>
                    <a:srgbClr val="7836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i="1" dirty="0">
                  <a:solidFill>
                    <a:srgbClr val="7836AC"/>
                  </a:solidFill>
                </a:rPr>
                <a:t>microk8s enable dashboard</a:t>
              </a:r>
              <a:r>
                <a:rPr lang="en-US" dirty="0">
                  <a:solidFill>
                    <a:srgbClr val="7836AC"/>
                  </a:solidFill>
                </a:rPr>
                <a:t>”</a:t>
              </a:r>
              <a:endParaRPr lang="en-US" dirty="0">
                <a:solidFill>
                  <a:srgbClr val="7836A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D154A3-A4FA-1145-94D3-922C46FFDBE4}"/>
              </a:ext>
            </a:extLst>
          </p:cNvPr>
          <p:cNvGrpSpPr/>
          <p:nvPr/>
        </p:nvGrpSpPr>
        <p:grpSpPr>
          <a:xfrm>
            <a:off x="656435" y="1582100"/>
            <a:ext cx="8443856" cy="646331"/>
            <a:chOff x="656435" y="1727143"/>
            <a:chExt cx="8443856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585B60C-0994-2B40-AD87-84B6CCC28C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6435" y="1821709"/>
              <a:ext cx="457200" cy="4572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448E92-5D70-D745-B166-E3869552FCE6}"/>
                </a:ext>
              </a:extLst>
            </p:cNvPr>
            <p:cNvSpPr/>
            <p:nvPr/>
          </p:nvSpPr>
          <p:spPr>
            <a:xfrm>
              <a:off x="1181328" y="1727143"/>
              <a:ext cx="79189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4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setup </a:t>
              </a:r>
              <a:r>
                <a:rPr lang="en-US" dirty="0" err="1">
                  <a:solidFill>
                    <a:srgbClr val="04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kubeconfig</a:t>
              </a:r>
              <a:r>
                <a:rPr lang="en-US" dirty="0">
                  <a:solidFill>
                    <a:srgbClr val="04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br>
                <a:rPr lang="en-US" dirty="0">
                  <a:solidFill>
                    <a:srgbClr val="04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solidFill>
                    <a:srgbClr val="04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i="1" dirty="0" err="1">
                  <a:solidFill>
                    <a:srgbClr val="0479CC"/>
                  </a:solidFill>
                </a:rPr>
                <a:t>multipass</a:t>
              </a:r>
              <a:r>
                <a:rPr lang="en-US" i="1" dirty="0">
                  <a:solidFill>
                    <a:srgbClr val="0479CC"/>
                  </a:solidFill>
                </a:rPr>
                <a:t> exec </a:t>
              </a:r>
              <a:r>
                <a:rPr lang="en-US" i="1" dirty="0">
                  <a:solidFill>
                    <a:srgbClr val="047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microk8s-vm-01</a:t>
              </a:r>
              <a:r>
                <a:rPr lang="en-US" i="1" dirty="0">
                  <a:solidFill>
                    <a:srgbClr val="0479CC"/>
                  </a:solidFill>
                </a:rPr>
                <a:t> -- </a:t>
              </a:r>
              <a:r>
                <a:rPr lang="en-US" i="1" dirty="0" err="1">
                  <a:solidFill>
                    <a:srgbClr val="0479CC"/>
                  </a:solidFill>
                </a:rPr>
                <a:t>sudo</a:t>
              </a:r>
              <a:r>
                <a:rPr lang="en-US" i="1" dirty="0">
                  <a:solidFill>
                    <a:srgbClr val="0479CC"/>
                  </a:solidFill>
                </a:rPr>
                <a:t> /snap/bin/microk8s.config &gt; </a:t>
              </a:r>
              <a:r>
                <a:rPr lang="en-US" i="1" dirty="0" err="1">
                  <a:solidFill>
                    <a:srgbClr val="0479CC"/>
                  </a:solidFill>
                </a:rPr>
                <a:t>kubeconfig</a:t>
              </a:r>
              <a:r>
                <a:rPr lang="en-US" dirty="0">
                  <a:solidFill>
                    <a:srgbClr val="0479CC"/>
                  </a:solidFill>
                </a:rPr>
                <a:t>”</a:t>
              </a:r>
              <a:endParaRPr lang="en-US" dirty="0">
                <a:solidFill>
                  <a:srgbClr val="0479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phic 14" descr="Gears with solid fill">
              <a:extLst>
                <a:ext uri="{FF2B5EF4-FFF2-40B4-BE49-F238E27FC236}">
                  <a16:creationId xmlns:a16="http://schemas.microsoft.com/office/drawing/2014/main" id="{88A763CC-5560-6545-8A25-422F2F3A8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6435" y="1821709"/>
              <a:ext cx="457200" cy="4572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60B680-3F8F-D241-A2DD-D288894B304D}"/>
              </a:ext>
            </a:extLst>
          </p:cNvPr>
          <p:cNvGrpSpPr/>
          <p:nvPr/>
        </p:nvGrpSpPr>
        <p:grpSpPr>
          <a:xfrm>
            <a:off x="659727" y="2380693"/>
            <a:ext cx="6929409" cy="646331"/>
            <a:chOff x="656435" y="2647313"/>
            <a:chExt cx="6929409" cy="64633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193E4D-96D5-524F-BC97-B9F4C7B51750}"/>
                </a:ext>
              </a:extLst>
            </p:cNvPr>
            <p:cNvSpPr/>
            <p:nvPr/>
          </p:nvSpPr>
          <p:spPr>
            <a:xfrm>
              <a:off x="1181328" y="2647313"/>
              <a:ext cx="64045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A14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run from local:</a:t>
              </a:r>
              <a:br>
                <a:rPr lang="en-US" dirty="0">
                  <a:solidFill>
                    <a:srgbClr val="FFA14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solidFill>
                    <a:srgbClr val="FFA14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kubectl --</a:t>
              </a:r>
              <a:r>
                <a:rPr lang="en-US" dirty="0" err="1">
                  <a:solidFill>
                    <a:srgbClr val="FFA14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kubeconfig</a:t>
              </a:r>
              <a:r>
                <a:rPr lang="en-US" dirty="0">
                  <a:solidFill>
                    <a:srgbClr val="FFA14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dirty="0" err="1">
                  <a:solidFill>
                    <a:srgbClr val="FFA14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kubeconfig</a:t>
              </a:r>
              <a:r>
                <a:rPr lang="en-US" dirty="0">
                  <a:solidFill>
                    <a:srgbClr val="FFA14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get all --all-namespaces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8859696-46E6-F044-8C49-D07E94AED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6435" y="2800350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scene3d>
              <a:camera prst="orthographicFron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Steering Wheel with solid fill">
              <a:extLst>
                <a:ext uri="{FF2B5EF4-FFF2-40B4-BE49-F238E27FC236}">
                  <a16:creationId xmlns:a16="http://schemas.microsoft.com/office/drawing/2014/main" id="{792619EF-C905-B14A-BBB8-99BB59112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6435" y="2800350"/>
              <a:ext cx="457200" cy="4572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12876FA-C514-2A43-84D0-05CB1A3CC2E4}"/>
              </a:ext>
            </a:extLst>
          </p:cNvPr>
          <p:cNvGrpSpPr/>
          <p:nvPr/>
        </p:nvGrpSpPr>
        <p:grpSpPr>
          <a:xfrm>
            <a:off x="656435" y="3279631"/>
            <a:ext cx="6929409" cy="646331"/>
            <a:chOff x="656435" y="3942003"/>
            <a:chExt cx="6929409" cy="64633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1BB0777-3229-134A-ABA7-68AB5179155B}"/>
                </a:ext>
              </a:extLst>
            </p:cNvPr>
            <p:cNvGrpSpPr/>
            <p:nvPr/>
          </p:nvGrpSpPr>
          <p:grpSpPr>
            <a:xfrm>
              <a:off x="656435" y="4031447"/>
              <a:ext cx="457200" cy="457200"/>
              <a:chOff x="656435" y="4068617"/>
              <a:chExt cx="457200" cy="4572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3333E66-E695-154C-820D-41222A950D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6435" y="4068617"/>
                <a:ext cx="457200" cy="457200"/>
              </a:xfrm>
              <a:prstGeom prst="ellipse">
                <a:avLst/>
              </a:prstGeom>
              <a:solidFill>
                <a:srgbClr val="00B150"/>
              </a:solidFill>
              <a:ln>
                <a:noFill/>
              </a:ln>
              <a:scene3d>
                <a:camera prst="orthographicFron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Graphic 29" descr="Server with solid fill">
                <a:extLst>
                  <a:ext uri="{FF2B5EF4-FFF2-40B4-BE49-F238E27FC236}">
                    <a16:creationId xmlns:a16="http://schemas.microsoft.com/office/drawing/2014/main" id="{24980FB4-4B45-A440-902B-0B1868384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09217" y="4128090"/>
                <a:ext cx="338254" cy="338254"/>
              </a:xfrm>
              <a:prstGeom prst="rect">
                <a:avLst/>
              </a:prstGeom>
            </p:spPr>
          </p:pic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99E6727-D720-C94E-BDB7-9229E5C7FA43}"/>
                </a:ext>
              </a:extLst>
            </p:cNvPr>
            <p:cNvSpPr/>
            <p:nvPr/>
          </p:nvSpPr>
          <p:spPr>
            <a:xfrm>
              <a:off x="1181328" y="3942003"/>
              <a:ext cx="64045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6BD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proxy local:</a:t>
              </a:r>
              <a:br>
                <a:rPr lang="en-US" dirty="0">
                  <a:solidFill>
                    <a:srgbClr val="06BD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solidFill>
                    <a:srgbClr val="06BD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kubectl --</a:t>
              </a:r>
              <a:r>
                <a:rPr lang="en-US" dirty="0" err="1">
                  <a:solidFill>
                    <a:srgbClr val="06BD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kubeconfig</a:t>
              </a:r>
              <a:r>
                <a:rPr lang="en-US" dirty="0">
                  <a:solidFill>
                    <a:srgbClr val="06BD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dirty="0" err="1">
                  <a:solidFill>
                    <a:srgbClr val="06BD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kubeconfig</a:t>
              </a:r>
              <a:r>
                <a:rPr lang="en-US" dirty="0">
                  <a:solidFill>
                    <a:srgbClr val="06BD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proxy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6BC9BF-307A-3C4C-B17F-4892DA1060FB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E76F0D84-BFA3-8446-8EA7-6F1573586A1D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1FC441F-D084-BB49-938A-D5AFF9641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2408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6BEA6D-7542-1742-B0CE-40160E45C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microK8s                                                      ....Observation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E8FBBB-D369-0B4F-A0D8-C03F0D3ABCD4}"/>
              </a:ext>
            </a:extLst>
          </p:cNvPr>
          <p:cNvGrpSpPr/>
          <p:nvPr/>
        </p:nvGrpSpPr>
        <p:grpSpPr>
          <a:xfrm>
            <a:off x="657079" y="993609"/>
            <a:ext cx="7623015" cy="3224481"/>
            <a:chOff x="657079" y="993609"/>
            <a:chExt cx="7623015" cy="322448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B50FFB9-72DE-824C-A126-03E7DAF42A71}"/>
                </a:ext>
              </a:extLst>
            </p:cNvPr>
            <p:cNvGrpSpPr/>
            <p:nvPr/>
          </p:nvGrpSpPr>
          <p:grpSpPr>
            <a:xfrm>
              <a:off x="680324" y="993609"/>
              <a:ext cx="5092951" cy="458316"/>
              <a:chOff x="680324" y="1134855"/>
              <a:chExt cx="5092951" cy="458316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927C8CC3-777F-594F-B671-584D671CE5B5}"/>
                  </a:ext>
                </a:extLst>
              </p:cNvPr>
              <p:cNvSpPr/>
              <p:nvPr/>
            </p:nvSpPr>
            <p:spPr>
              <a:xfrm>
                <a:off x="1446449" y="1135971"/>
                <a:ext cx="4326826" cy="457200"/>
              </a:xfrm>
              <a:prstGeom prst="roundRect">
                <a:avLst>
                  <a:gd name="adj" fmla="val 27507"/>
                </a:avLst>
              </a:prstGeom>
              <a:solidFill>
                <a:srgbClr val="AAFFD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ound Diagonal Corner Rectangle 5">
                <a:extLst>
                  <a:ext uri="{FF2B5EF4-FFF2-40B4-BE49-F238E27FC236}">
                    <a16:creationId xmlns:a16="http://schemas.microsoft.com/office/drawing/2014/main" id="{94EFBCDD-4E3A-AA43-86A4-9A2823420F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0324" y="1134855"/>
                <a:ext cx="457200" cy="457200"/>
              </a:xfrm>
              <a:prstGeom prst="round2DiagRect">
                <a:avLst>
                  <a:gd name="adj1" fmla="val 29727"/>
                  <a:gd name="adj2" fmla="val 0"/>
                </a:avLst>
              </a:prstGeom>
              <a:solidFill>
                <a:srgbClr val="00B05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pic>
            <p:nvPicPr>
              <p:cNvPr id="5" name="Graphic 4" descr="Whale with solid fill">
                <a:extLst>
                  <a:ext uri="{FF2B5EF4-FFF2-40B4-BE49-F238E27FC236}">
                    <a16:creationId xmlns:a16="http://schemas.microsoft.com/office/drawing/2014/main" id="{34116790-23E6-2A4D-ADF5-4177A4118D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43347" y="1180575"/>
                <a:ext cx="365760" cy="365760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DBADD42-C3B0-9849-8C0A-9C2CF032F614}"/>
                  </a:ext>
                </a:extLst>
              </p:cNvPr>
              <p:cNvSpPr/>
              <p:nvPr/>
            </p:nvSpPr>
            <p:spPr>
              <a:xfrm>
                <a:off x="1446449" y="1172471"/>
                <a:ext cx="43268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1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need of docker daemon to run locally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42B2690-BD56-1848-A3EF-CE231AA1C4E1}"/>
                </a:ext>
              </a:extLst>
            </p:cNvPr>
            <p:cNvGrpSpPr/>
            <p:nvPr/>
          </p:nvGrpSpPr>
          <p:grpSpPr>
            <a:xfrm>
              <a:off x="680324" y="1691135"/>
              <a:ext cx="5092951" cy="457202"/>
              <a:chOff x="680324" y="2196453"/>
              <a:chExt cx="5092951" cy="457202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72F304FD-0164-9A47-BEFC-12F98D3E9B34}"/>
                  </a:ext>
                </a:extLst>
              </p:cNvPr>
              <p:cNvSpPr/>
              <p:nvPr/>
            </p:nvSpPr>
            <p:spPr>
              <a:xfrm>
                <a:off x="1446449" y="2196453"/>
                <a:ext cx="4326826" cy="457201"/>
              </a:xfrm>
              <a:prstGeom prst="roundRect">
                <a:avLst>
                  <a:gd name="adj" fmla="val 27507"/>
                </a:avLst>
              </a:prstGeom>
              <a:solidFill>
                <a:srgbClr val="AAFFD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ound Diagonal Corner Rectangle 11">
                <a:extLst>
                  <a:ext uri="{FF2B5EF4-FFF2-40B4-BE49-F238E27FC236}">
                    <a16:creationId xmlns:a16="http://schemas.microsoft.com/office/drawing/2014/main" id="{6EB4E50C-1891-5E4A-A292-F3A948D954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0324" y="2196455"/>
                <a:ext cx="457200" cy="457200"/>
              </a:xfrm>
              <a:prstGeom prst="round2DiagRect">
                <a:avLst>
                  <a:gd name="adj1" fmla="val 29727"/>
                  <a:gd name="adj2" fmla="val 0"/>
                </a:avLst>
              </a:prstGeom>
              <a:solidFill>
                <a:srgbClr val="00B05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pic>
            <p:nvPicPr>
              <p:cNvPr id="14" name="Graphic 13" descr="Laptop with solid fill">
                <a:extLst>
                  <a:ext uri="{FF2B5EF4-FFF2-40B4-BE49-F238E27FC236}">
                    <a16:creationId xmlns:a16="http://schemas.microsoft.com/office/drawing/2014/main" id="{16EA3563-A07C-4346-89CA-055459AC2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17494" y="2242175"/>
                <a:ext cx="365760" cy="365760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AAF108F-CAF4-2C42-B4E3-F4E10EF661A4}"/>
                  </a:ext>
                </a:extLst>
              </p:cNvPr>
              <p:cNvSpPr/>
              <p:nvPr/>
            </p:nvSpPr>
            <p:spPr>
              <a:xfrm>
                <a:off x="1446449" y="2242175"/>
                <a:ext cx="41216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1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 run in all OS viz., Win, Mac, Linux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3B55B40-6BC1-7B49-B876-3F9D1AE0BDDE}"/>
                </a:ext>
              </a:extLst>
            </p:cNvPr>
            <p:cNvGrpSpPr/>
            <p:nvPr/>
          </p:nvGrpSpPr>
          <p:grpSpPr>
            <a:xfrm>
              <a:off x="680324" y="2382045"/>
              <a:ext cx="5092951" cy="466381"/>
              <a:chOff x="680324" y="3173299"/>
              <a:chExt cx="5092951" cy="466381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D92C02D3-5DDE-5F44-873C-109CC6E9B6DC}"/>
                  </a:ext>
                </a:extLst>
              </p:cNvPr>
              <p:cNvSpPr/>
              <p:nvPr/>
            </p:nvSpPr>
            <p:spPr>
              <a:xfrm>
                <a:off x="1446449" y="3182479"/>
                <a:ext cx="4326826" cy="457201"/>
              </a:xfrm>
              <a:prstGeom prst="roundRect">
                <a:avLst>
                  <a:gd name="adj" fmla="val 27507"/>
                </a:avLst>
              </a:prstGeom>
              <a:solidFill>
                <a:srgbClr val="AAFFD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 Diagonal Corner Rectangle 18">
                <a:extLst>
                  <a:ext uri="{FF2B5EF4-FFF2-40B4-BE49-F238E27FC236}">
                    <a16:creationId xmlns:a16="http://schemas.microsoft.com/office/drawing/2014/main" id="{374C1E9A-66C1-FC48-9A49-5994021CA0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0324" y="3173299"/>
                <a:ext cx="457200" cy="457200"/>
              </a:xfrm>
              <a:prstGeom prst="round2DiagRect">
                <a:avLst>
                  <a:gd name="adj1" fmla="val 29727"/>
                  <a:gd name="adj2" fmla="val 0"/>
                </a:avLst>
              </a:prstGeom>
              <a:solidFill>
                <a:srgbClr val="00B05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A827B2-C063-6E41-AB65-9274EDB720E8}"/>
                  </a:ext>
                </a:extLst>
              </p:cNvPr>
              <p:cNvSpPr/>
              <p:nvPr/>
            </p:nvSpPr>
            <p:spPr>
              <a:xfrm>
                <a:off x="1446449" y="3219019"/>
                <a:ext cx="38779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1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Built-in container registry for Images</a:t>
                </a:r>
              </a:p>
            </p:txBody>
          </p:sp>
          <p:pic>
            <p:nvPicPr>
              <p:cNvPr id="22" name="Graphic 21" descr="Building Brick Wall with solid fill">
                <a:extLst>
                  <a:ext uri="{FF2B5EF4-FFF2-40B4-BE49-F238E27FC236}">
                    <a16:creationId xmlns:a16="http://schemas.microsoft.com/office/drawing/2014/main" id="{89000A1A-C440-024F-B930-230680CC3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26044" y="3182480"/>
                <a:ext cx="365760" cy="36576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4CD4615-ADCB-9D4A-ABE7-96F8A3A0B439}"/>
                </a:ext>
              </a:extLst>
            </p:cNvPr>
            <p:cNvGrpSpPr/>
            <p:nvPr/>
          </p:nvGrpSpPr>
          <p:grpSpPr>
            <a:xfrm>
              <a:off x="657079" y="3091315"/>
              <a:ext cx="5097533" cy="466381"/>
              <a:chOff x="675742" y="4104423"/>
              <a:chExt cx="5097533" cy="466381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41FE8152-CA75-2B43-B2E2-5A0447D6B4D7}"/>
                  </a:ext>
                </a:extLst>
              </p:cNvPr>
              <p:cNvSpPr/>
              <p:nvPr/>
            </p:nvSpPr>
            <p:spPr>
              <a:xfrm>
                <a:off x="1446449" y="4113603"/>
                <a:ext cx="4326826" cy="457201"/>
              </a:xfrm>
              <a:prstGeom prst="roundRect">
                <a:avLst>
                  <a:gd name="adj" fmla="val 27507"/>
                </a:avLst>
              </a:prstGeom>
              <a:solidFill>
                <a:srgbClr val="AAFFD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 Diagonal Corner Rectangle 23">
                <a:extLst>
                  <a:ext uri="{FF2B5EF4-FFF2-40B4-BE49-F238E27FC236}">
                    <a16:creationId xmlns:a16="http://schemas.microsoft.com/office/drawing/2014/main" id="{27921EEE-42A4-D845-AC3C-7EA34CDEE1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0324" y="4104423"/>
                <a:ext cx="457200" cy="457200"/>
              </a:xfrm>
              <a:prstGeom prst="round2DiagRect">
                <a:avLst>
                  <a:gd name="adj1" fmla="val 29727"/>
                  <a:gd name="adj2" fmla="val 0"/>
                </a:avLst>
              </a:prstGeom>
              <a:solidFill>
                <a:srgbClr val="00B05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125A172-CE36-5B43-A5D6-081D42A4804E}"/>
                  </a:ext>
                </a:extLst>
              </p:cNvPr>
              <p:cNvSpPr/>
              <p:nvPr/>
            </p:nvSpPr>
            <p:spPr>
              <a:xfrm>
                <a:off x="1446449" y="4150143"/>
                <a:ext cx="32710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1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Well suited for CI environment</a:t>
                </a:r>
              </a:p>
            </p:txBody>
          </p:sp>
          <p:sp>
            <p:nvSpPr>
              <p:cNvPr id="27" name="Rectangle 26" descr="Filter">
                <a:extLst>
                  <a:ext uri="{FF2B5EF4-FFF2-40B4-BE49-F238E27FC236}">
                    <a16:creationId xmlns:a16="http://schemas.microsoft.com/office/drawing/2014/main" id="{ACF3FDD6-2746-3049-BEF2-F544705D50CE}"/>
                  </a:ext>
                </a:extLst>
              </p:cNvPr>
              <p:cNvSpPr/>
              <p:nvPr/>
            </p:nvSpPr>
            <p:spPr>
              <a:xfrm>
                <a:off x="675742" y="4159777"/>
                <a:ext cx="471234" cy="386978"/>
              </a:xfrm>
              <a:prstGeom prst="rect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pic>
          <p:nvPicPr>
            <p:cNvPr id="3074" name="Picture 2" descr="Certified Kubernetes">
              <a:extLst>
                <a:ext uri="{FF2B5EF4-FFF2-40B4-BE49-F238E27FC236}">
                  <a16:creationId xmlns:a16="http://schemas.microsoft.com/office/drawing/2014/main" id="{EB3F43F4-A236-714C-A8D8-E5AC7E07F2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4832" y="1913517"/>
              <a:ext cx="1005262" cy="1359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CF8744F-A99F-984F-8A78-629CA11DCF98}"/>
                </a:ext>
              </a:extLst>
            </p:cNvPr>
            <p:cNvGrpSpPr/>
            <p:nvPr/>
          </p:nvGrpSpPr>
          <p:grpSpPr>
            <a:xfrm>
              <a:off x="661661" y="3751709"/>
              <a:ext cx="5092951" cy="466381"/>
              <a:chOff x="680324" y="4104423"/>
              <a:chExt cx="5092951" cy="466381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9A0AD992-884F-2147-8BEC-9A7E7A6F3E9C}"/>
                  </a:ext>
                </a:extLst>
              </p:cNvPr>
              <p:cNvSpPr/>
              <p:nvPr/>
            </p:nvSpPr>
            <p:spPr>
              <a:xfrm>
                <a:off x="1446449" y="4113603"/>
                <a:ext cx="4326826" cy="457201"/>
              </a:xfrm>
              <a:prstGeom prst="roundRect">
                <a:avLst>
                  <a:gd name="adj" fmla="val 27507"/>
                </a:avLst>
              </a:prstGeom>
              <a:solidFill>
                <a:srgbClr val="AAFFD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 Diagonal Corner Rectangle 34">
                <a:extLst>
                  <a:ext uri="{FF2B5EF4-FFF2-40B4-BE49-F238E27FC236}">
                    <a16:creationId xmlns:a16="http://schemas.microsoft.com/office/drawing/2014/main" id="{6768218D-B221-6742-9C7D-485332E0A5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0324" y="4104423"/>
                <a:ext cx="457200" cy="457200"/>
              </a:xfrm>
              <a:prstGeom prst="round2DiagRect">
                <a:avLst>
                  <a:gd name="adj1" fmla="val 29727"/>
                  <a:gd name="adj2" fmla="val 0"/>
                </a:avLst>
              </a:prstGeom>
              <a:solidFill>
                <a:srgbClr val="00B05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205AA8A-A6DF-734B-AC61-936A307C4A25}"/>
                  </a:ext>
                </a:extLst>
              </p:cNvPr>
              <p:cNvSpPr/>
              <p:nvPr/>
            </p:nvSpPr>
            <p:spPr>
              <a:xfrm>
                <a:off x="1446449" y="4150143"/>
                <a:ext cx="32367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1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Supports Windows containers</a:t>
                </a:r>
              </a:p>
            </p:txBody>
          </p:sp>
        </p:grpSp>
        <p:pic>
          <p:nvPicPr>
            <p:cNvPr id="38" name="Graphic 37" descr="Information with solid fill">
              <a:extLst>
                <a:ext uri="{FF2B5EF4-FFF2-40B4-BE49-F238E27FC236}">
                  <a16:creationId xmlns:a16="http://schemas.microsoft.com/office/drawing/2014/main" id="{1E2CD6B7-6D65-3348-8702-FDD7ABA60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60456" y="3782223"/>
              <a:ext cx="431348" cy="431348"/>
            </a:xfrm>
            <a:prstGeom prst="rect">
              <a:avLst/>
            </a:prstGeom>
          </p:spPr>
        </p:pic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1864CDA-DD55-0D4E-915C-765B79BE7508}"/>
              </a:ext>
            </a:extLst>
          </p:cNvPr>
          <p:cNvCxnSpPr>
            <a:cxnSpLocks/>
          </p:cNvCxnSpPr>
          <p:nvPr/>
        </p:nvCxnSpPr>
        <p:spPr>
          <a:xfrm>
            <a:off x="6578210" y="737452"/>
            <a:ext cx="0" cy="3913632"/>
          </a:xfrm>
          <a:prstGeom prst="line">
            <a:avLst/>
          </a:prstGeom>
          <a:ln cap="rnd" cmpd="sng">
            <a:gradFill>
              <a:gsLst>
                <a:gs pos="0">
                  <a:schemeClr val="tx2">
                    <a:lumMod val="0"/>
                  </a:schemeClr>
                </a:gs>
                <a:gs pos="31000">
                  <a:schemeClr val="accent2">
                    <a:lumMod val="60000"/>
                    <a:lumOff val="40000"/>
                  </a:schemeClr>
                </a:gs>
                <a:gs pos="60000">
                  <a:schemeClr val="accent4">
                    <a:lumMod val="60000"/>
                    <a:lumOff val="40000"/>
                  </a:schemeClr>
                </a:gs>
                <a:gs pos="100000">
                  <a:srgbClr val="00B050"/>
                </a:gs>
              </a:gsLst>
              <a:lin ang="5400000" scaled="1"/>
            </a:gradFill>
            <a:headEnd type="diamond"/>
            <a:tailEnd type="diamond"/>
          </a:ln>
          <a:effectLst>
            <a:glow rad="141823">
              <a:schemeClr val="accent1">
                <a:alpha val="21988"/>
              </a:schemeClr>
            </a:glow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1AE6F7B-3A3C-CF44-AF59-748503BD9BE5}"/>
              </a:ext>
            </a:extLst>
          </p:cNvPr>
          <p:cNvGrpSpPr/>
          <p:nvPr/>
        </p:nvGrpSpPr>
        <p:grpSpPr>
          <a:xfrm>
            <a:off x="7335919" y="4857910"/>
            <a:ext cx="1662596" cy="346831"/>
            <a:chOff x="7335919" y="4857910"/>
            <a:chExt cx="1662596" cy="346831"/>
          </a:xfrm>
        </p:grpSpPr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10DE406B-C8A6-564F-A2A3-662986035B82}"/>
                </a:ext>
              </a:extLst>
            </p:cNvPr>
            <p:cNvSpPr txBox="1">
              <a:spLocks/>
            </p:cNvSpPr>
            <p:nvPr/>
          </p:nvSpPr>
          <p:spPr>
            <a:xfrm>
              <a:off x="7437519" y="4857910"/>
              <a:ext cx="1560996" cy="3468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lvl="0"/>
              <a:r>
                <a:rPr lang="en-CA" sz="1100" dirty="0"/>
                <a:t>@gkarthics </a:t>
              </a:r>
              <a:r>
                <a:rPr lang="en-CA" sz="1100" b="1" dirty="0"/>
                <a:t> |</a:t>
              </a:r>
              <a:endParaRPr lang="en-US" sz="1100" b="1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6B7770-FB3C-A544-86D1-53A19A28D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35919" y="4940300"/>
              <a:ext cx="2032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799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8306</TotalTime>
  <Words>2218</Words>
  <Application>Microsoft Macintosh PowerPoint</Application>
  <PresentationFormat>On-screen Show (16:9)</PresentationFormat>
  <Paragraphs>305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HGMaruGothicMPRO</vt:lpstr>
      <vt:lpstr>-apple-system</vt:lpstr>
      <vt:lpstr>Arial</vt:lpstr>
      <vt:lpstr>Arial Narrow</vt:lpstr>
      <vt:lpstr>Calibri</vt:lpstr>
      <vt:lpstr>Helvetica Neue</vt:lpstr>
      <vt:lpstr>Helvetica Neue Light</vt:lpstr>
      <vt:lpstr>Roboto Mono</vt:lpstr>
      <vt:lpstr>Office Theme</vt:lpstr>
      <vt:lpstr>PowerPoint Presentation</vt:lpstr>
      <vt:lpstr>PowerPoint Presentation</vt:lpstr>
      <vt:lpstr>PowerPoint Presentation</vt:lpstr>
      <vt:lpstr>microK8s</vt:lpstr>
      <vt:lpstr>microK8s                                                ....High Availability</vt:lpstr>
      <vt:lpstr>microK8s                 ....High Availability                  ….contd</vt:lpstr>
      <vt:lpstr>microK8s                 ....High Availability                  ….contd</vt:lpstr>
      <vt:lpstr>microK8s                                                               ....Usage</vt:lpstr>
      <vt:lpstr>microK8s                                                      ....Observation</vt:lpstr>
      <vt:lpstr>kind</vt:lpstr>
      <vt:lpstr>kind                                                                    …features</vt:lpstr>
      <vt:lpstr>kind                                                                    …features</vt:lpstr>
      <vt:lpstr>kind                                                             ….Observation</vt:lpstr>
      <vt:lpstr>k3s</vt:lpstr>
      <vt:lpstr>K3s                                                                 …..multipass</vt:lpstr>
      <vt:lpstr>K3s                                multipass         ….High Availability</vt:lpstr>
      <vt:lpstr>K3s                                                                                k3d</vt:lpstr>
      <vt:lpstr>K3s                                     k3d              …High Availability</vt:lpstr>
      <vt:lpstr>K3s                                     k3d              …High Availability</vt:lpstr>
      <vt:lpstr>K3s                                                              ….Observation</vt:lpstr>
      <vt:lpstr>PowerPoint Presentation</vt:lpstr>
      <vt:lpstr>vCluster</vt:lpstr>
      <vt:lpstr>vCluster</vt:lpstr>
      <vt:lpstr>vCluster</vt:lpstr>
      <vt:lpstr>vCluster                                                       ….Observation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Cohen</dc:creator>
  <cp:lastModifiedBy>Govindaraj, Karthikeyan</cp:lastModifiedBy>
  <cp:revision>126</cp:revision>
  <dcterms:created xsi:type="dcterms:W3CDTF">2015-04-06T18:30:18Z</dcterms:created>
  <dcterms:modified xsi:type="dcterms:W3CDTF">2021-09-07T16:22:48Z</dcterms:modified>
</cp:coreProperties>
</file>